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7" r:id="rId3"/>
    <p:sldId id="283" r:id="rId4"/>
    <p:sldId id="260" r:id="rId5"/>
    <p:sldId id="265" r:id="rId6"/>
    <p:sldId id="270" r:id="rId7"/>
    <p:sldId id="262" r:id="rId8"/>
    <p:sldId id="263" r:id="rId9"/>
    <p:sldId id="264" r:id="rId10"/>
    <p:sldId id="266" r:id="rId11"/>
    <p:sldId id="271" r:id="rId12"/>
    <p:sldId id="284" r:id="rId13"/>
    <p:sldId id="273" r:id="rId14"/>
    <p:sldId id="274" r:id="rId15"/>
    <p:sldId id="276" r:id="rId16"/>
    <p:sldId id="279" r:id="rId17"/>
    <p:sldId id="277" r:id="rId18"/>
    <p:sldId id="278" r:id="rId19"/>
    <p:sldId id="281" r:id="rId20"/>
    <p:sldId id="280" r:id="rId21"/>
    <p:sldId id="28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26" autoAdjust="0"/>
  </p:normalViewPr>
  <p:slideViewPr>
    <p:cSldViewPr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A1F1D-24CD-4979-9D29-79EE1CFFCB2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90D8C-C608-48E9-A745-39D16010F6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4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Exemples</a:t>
            </a:r>
            <a:r>
              <a:rPr lang="es-ES" dirty="0" smtClean="0"/>
              <a:t> de </a:t>
            </a:r>
            <a:r>
              <a:rPr lang="es-ES" dirty="0" err="1" smtClean="0"/>
              <a:t>Biotecnologia</a:t>
            </a:r>
            <a:r>
              <a:rPr lang="es-ES" dirty="0" smtClean="0"/>
              <a:t> que </a:t>
            </a:r>
            <a:r>
              <a:rPr lang="es-ES" dirty="0" err="1" smtClean="0"/>
              <a:t>molin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marL="182240" indent="-182240">
              <a:buAutoNum type="arabicParenR"/>
            </a:pPr>
            <a:r>
              <a:rPr lang="es-ES" dirty="0" err="1" smtClean="0"/>
              <a:t>Producció</a:t>
            </a:r>
            <a:r>
              <a:rPr lang="es-ES" dirty="0" smtClean="0"/>
              <a:t> </a:t>
            </a:r>
            <a:r>
              <a:rPr lang="es-ES" dirty="0" err="1" smtClean="0"/>
              <a:t>atb</a:t>
            </a:r>
            <a:r>
              <a:rPr lang="es-ES" dirty="0" smtClean="0"/>
              <a:t> </a:t>
            </a:r>
            <a:r>
              <a:rPr lang="es-ES" dirty="0" err="1" smtClean="0"/>
              <a:t>panís</a:t>
            </a:r>
            <a:endParaRPr lang="es-ES" dirty="0" smtClean="0"/>
          </a:p>
          <a:p>
            <a:pPr marL="182240" indent="-182240">
              <a:buAutoNum type="arabicParenR"/>
            </a:pPr>
            <a:r>
              <a:rPr lang="es-ES" dirty="0" err="1" smtClean="0"/>
              <a:t>Producció</a:t>
            </a:r>
            <a:r>
              <a:rPr lang="es-ES" dirty="0" smtClean="0"/>
              <a:t> de </a:t>
            </a:r>
            <a:r>
              <a:rPr lang="es-ES" dirty="0" err="1" smtClean="0"/>
              <a:t>llet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millorada</a:t>
            </a:r>
            <a:endParaRPr lang="es-ES" baseline="0" dirty="0" smtClean="0"/>
          </a:p>
          <a:p>
            <a:pPr marL="182240" indent="-182240">
              <a:buAutoNum type="arabicParenR"/>
            </a:pPr>
            <a:r>
              <a:rPr lang="es-ES" baseline="0" dirty="0" smtClean="0"/>
              <a:t>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F1EBF-7772-4ACB-88BC-7DEB2CB1039D}" type="slidenum">
              <a:rPr lang="ca-ES" smtClean="0"/>
              <a:pPr>
                <a:defRPr/>
              </a:pPr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416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0D8C-C608-48E9-A745-39D16010F6F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18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F1EBF-7772-4ACB-88BC-7DEB2CB1039D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416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Enzims</a:t>
            </a:r>
            <a:r>
              <a:rPr lang="es-ES" dirty="0" smtClean="0"/>
              <a:t> de </a:t>
            </a:r>
            <a:r>
              <a:rPr lang="es-ES" dirty="0" err="1" smtClean="0"/>
              <a:t>restricció</a:t>
            </a:r>
            <a:r>
              <a:rPr lang="es-ES" baseline="0" dirty="0" smtClean="0"/>
              <a:t> </a:t>
            </a:r>
            <a:r>
              <a:rPr lang="es-ES" baseline="0" dirty="0" smtClean="0">
                <a:sym typeface="Wingdings" panose="05000000000000000000" pitchFamily="2" charset="2"/>
              </a:rPr>
              <a:t> https://www.youtube.com/watch?v=aA5fyWJh5S0</a:t>
            </a:r>
          </a:p>
          <a:p>
            <a:endParaRPr lang="es-ES" baseline="0" dirty="0" smtClean="0">
              <a:sym typeface="Wingdings" panose="05000000000000000000" pitchFamily="2" charset="2"/>
            </a:endParaRPr>
          </a:p>
          <a:p>
            <a:r>
              <a:rPr lang="es-ES" baseline="0" dirty="0" smtClean="0">
                <a:sym typeface="Wingdings" panose="05000000000000000000" pitchFamily="2" charset="2"/>
              </a:rPr>
              <a:t>PCR per seleccionar gens que </a:t>
            </a:r>
            <a:r>
              <a:rPr lang="es-ES" baseline="0" dirty="0" err="1" smtClean="0">
                <a:sym typeface="Wingdings" panose="05000000000000000000" pitchFamily="2" charset="2"/>
              </a:rPr>
              <a:t>volem</a:t>
            </a:r>
            <a:r>
              <a:rPr lang="es-ES" baseline="0" dirty="0" smtClean="0">
                <a:sym typeface="Wingdings" panose="05000000000000000000" pitchFamily="2" charset="2"/>
              </a:rPr>
              <a:t>  https://www.youtube.com/watch?v=V9PtQlp-e7g</a:t>
            </a:r>
          </a:p>
          <a:p>
            <a:endParaRPr lang="es-ES" baseline="0" dirty="0" smtClean="0">
              <a:sym typeface="Wingdings" panose="05000000000000000000" pitchFamily="2" charset="2"/>
            </a:endParaRPr>
          </a:p>
          <a:p>
            <a:r>
              <a:rPr lang="es-ES" baseline="0" dirty="0" err="1" smtClean="0">
                <a:sym typeface="Wingdings" panose="05000000000000000000" pitchFamily="2" charset="2"/>
              </a:rPr>
              <a:t>Transgènic</a:t>
            </a:r>
            <a:r>
              <a:rPr lang="es-ES" baseline="0" dirty="0" smtClean="0">
                <a:sym typeface="Wingdings" panose="05000000000000000000" pitchFamily="2" charset="2"/>
              </a:rPr>
              <a:t>  </a:t>
            </a:r>
            <a:r>
              <a:rPr lang="es-ES" baseline="0" dirty="0" err="1" smtClean="0">
                <a:sym typeface="Wingdings" panose="05000000000000000000" pitchFamily="2" charset="2"/>
              </a:rPr>
              <a:t>Organisme</a:t>
            </a:r>
            <a:r>
              <a:rPr lang="es-ES" baseline="0" dirty="0" smtClean="0">
                <a:sym typeface="Wingdings" panose="05000000000000000000" pitchFamily="2" charset="2"/>
              </a:rPr>
              <a:t> que conté gens </a:t>
            </a:r>
            <a:r>
              <a:rPr lang="es-ES" baseline="0" dirty="0" err="1" smtClean="0">
                <a:sym typeface="Wingdings" panose="05000000000000000000" pitchFamily="2" charset="2"/>
              </a:rPr>
              <a:t>forànis</a:t>
            </a:r>
            <a:r>
              <a:rPr lang="es-ES" baseline="0" dirty="0" smtClean="0">
                <a:sym typeface="Wingdings" panose="05000000000000000000" pitchFamily="2" charset="2"/>
              </a:rPr>
              <a:t>. </a:t>
            </a:r>
            <a:r>
              <a:rPr lang="es-ES" b="1" baseline="0" dirty="0" err="1" smtClean="0">
                <a:sym typeface="Wingdings" panose="05000000000000000000" pitchFamily="2" charset="2"/>
              </a:rPr>
              <a:t>Transformació</a:t>
            </a:r>
            <a:r>
              <a:rPr lang="es-ES" baseline="0" dirty="0" smtClean="0">
                <a:sym typeface="Wingdings" panose="05000000000000000000" pitchFamily="2" charset="2"/>
              </a:rPr>
              <a:t>: https://www.youtube.com/watch?v=7Ul9RVYG5CM</a:t>
            </a:r>
          </a:p>
          <a:p>
            <a:endParaRPr lang="es-ES" baseline="0" dirty="0" smtClean="0">
              <a:sym typeface="Wingdings" panose="05000000000000000000" pitchFamily="2" charset="2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F1EBF-7772-4ACB-88BC-7DEB2CB1039D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171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T4 </a:t>
            </a:r>
            <a:r>
              <a:rPr lang="es-ES" dirty="0" err="1" smtClean="0"/>
              <a:t>Interaction</a:t>
            </a:r>
            <a:r>
              <a:rPr lang="es-ES" baseline="0" dirty="0" smtClean="0"/>
              <a:t> https://www.youtube.com/watch?v=xXbyJNRwjlg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T4 </a:t>
            </a:r>
            <a:r>
              <a:rPr lang="es-ES" dirty="0" err="1" smtClean="0"/>
              <a:t>Assembly</a:t>
            </a:r>
            <a:r>
              <a:rPr lang="es-ES" dirty="0" smtClean="0"/>
              <a:t> https://www.youtube.com/watch?v=Ofd_lgEymto</a:t>
            </a:r>
          </a:p>
          <a:p>
            <a:endParaRPr lang="es-ES" dirty="0" smtClean="0"/>
          </a:p>
          <a:p>
            <a:r>
              <a:rPr lang="es-ES" dirty="0" smtClean="0"/>
              <a:t>Parlar també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conjugació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Passar</a:t>
            </a:r>
            <a:r>
              <a:rPr lang="es-ES" baseline="0" dirty="0" smtClean="0"/>
              <a:t>-lo) i </a:t>
            </a:r>
            <a:r>
              <a:rPr lang="es-ES" baseline="0" dirty="0" err="1" smtClean="0"/>
              <a:t>transformació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absorbir</a:t>
            </a:r>
            <a:r>
              <a:rPr lang="es-ES" baseline="0" dirty="0" smtClean="0"/>
              <a:t> DNA)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0D8C-C608-48E9-A745-39D16010F6F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42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https://www.youtube.com/watch?v=gluCG6hoLUo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0D8C-C608-48E9-A745-39D16010F6F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7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err="1" smtClean="0">
                <a:sym typeface="Wingdings" panose="05000000000000000000" pitchFamily="2" charset="2"/>
              </a:rPr>
              <a:t>Exemple</a:t>
            </a:r>
            <a:r>
              <a:rPr lang="es-ES" baseline="0" dirty="0" smtClean="0">
                <a:sym typeface="Wingdings" panose="05000000000000000000" pitchFamily="2" charset="2"/>
              </a:rPr>
              <a:t> de la Insulina  1) https://www.proteinatlas.org/ENSG00000254647-INS/tissue#gene_information </a:t>
            </a:r>
          </a:p>
          <a:p>
            <a:r>
              <a:rPr lang="es-ES" baseline="0" dirty="0" smtClean="0">
                <a:sym typeface="Wingdings" panose="05000000000000000000" pitchFamily="2" charset="2"/>
              </a:rPr>
              <a:t>		2) https://www.ncbi.nlm.nih.gov/nuccore/NM_001185098</a:t>
            </a:r>
          </a:p>
          <a:p>
            <a:endParaRPr lang="es-ES" baseline="0" dirty="0" smtClean="0">
              <a:sym typeface="Wingdings" panose="05000000000000000000" pitchFamily="2" charset="2"/>
            </a:endParaRPr>
          </a:p>
          <a:p>
            <a:r>
              <a:rPr lang="es-ES" baseline="0" dirty="0" smtClean="0">
                <a:sym typeface="Wingdings" panose="05000000000000000000" pitchFamily="2" charset="2"/>
              </a:rPr>
              <a:t>Hormona del </a:t>
            </a:r>
            <a:r>
              <a:rPr lang="es-ES" baseline="0" dirty="0" err="1" smtClean="0">
                <a:sym typeface="Wingdings" panose="05000000000000000000" pitchFamily="2" charset="2"/>
              </a:rPr>
              <a:t>creixement</a:t>
            </a:r>
            <a:r>
              <a:rPr lang="es-ES" baseline="0" dirty="0" smtClean="0">
                <a:sym typeface="Wingdings" panose="05000000000000000000" pitchFamily="2" charset="2"/>
              </a:rPr>
              <a:t> --- IFN --- Factor VIII de </a:t>
            </a:r>
            <a:r>
              <a:rPr lang="es-ES" baseline="0" dirty="0" err="1" smtClean="0">
                <a:sym typeface="Wingdings" panose="05000000000000000000" pitchFamily="2" charset="2"/>
              </a:rPr>
              <a:t>coagulació</a:t>
            </a:r>
            <a:endParaRPr lang="es-ES" baseline="0" dirty="0" smtClean="0">
              <a:sym typeface="Wingdings" panose="05000000000000000000" pitchFamily="2" charset="2"/>
            </a:endParaRPr>
          </a:p>
          <a:p>
            <a:r>
              <a:rPr lang="es-ES" baseline="0" dirty="0" smtClean="0">
                <a:sym typeface="Wingdings" panose="05000000000000000000" pitchFamily="2" charset="2"/>
              </a:rPr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0D8C-C608-48E9-A745-39D16010F6F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9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>
                <a:sym typeface="Wingdings" panose="05000000000000000000" pitchFamily="2" charset="2"/>
              </a:rPr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0D8C-C608-48E9-A745-39D16010F6F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9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Parlar</a:t>
            </a:r>
            <a:r>
              <a:rPr lang="es-ES" baseline="0" dirty="0" smtClean="0"/>
              <a:t> també de </a:t>
            </a:r>
            <a:r>
              <a:rPr lang="es-ES" baseline="0" dirty="0" err="1" smtClean="0"/>
              <a:t>Ratolins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Knock</a:t>
            </a:r>
            <a:r>
              <a:rPr lang="es-ES" baseline="0" dirty="0" smtClean="0"/>
              <a:t> OUT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0D8C-C608-48E9-A745-39D16010F6F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18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8970B-0C3C-466B-BC40-82A49C25F93A}" type="slidenum">
              <a:rPr lang="en-US" altLang="es-ES"/>
              <a:pPr/>
              <a:t>20</a:t>
            </a:fld>
            <a:endParaRPr lang="en-US" altLang="es-E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s-ES"/>
              <a:t>In early 1997, Dolly made headlines as the first clone of an adult mammal. </a:t>
            </a:r>
            <a:endParaRPr lang="en-US" altLang="es-ES" b="1" i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8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50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8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43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22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84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3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76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04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81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573A-D988-473E-B709-204AB66D053A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131B7-A96C-4DB6-8A77-32042E8C0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8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enbio.org/h/biotecnologia/10_b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ec.cat/~mbarrio/talassemia/tala_index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micsarbres.blogspot.com/" TargetMode="External"/><Relationship Id="rId4" Type="http://schemas.openxmlformats.org/officeDocument/2006/relationships/hyperlink" Target="http://textbookofbacteriology.net/themicrobialworld/Rhizobium.combo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GoldenRice-WhiteRice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46225"/>
          </a:xfrm>
        </p:spPr>
        <p:txBody>
          <a:bodyPr>
            <a:normAutofit/>
          </a:bodyPr>
          <a:lstStyle/>
          <a:p>
            <a:r>
              <a:rPr lang="en-US" altLang="es-ES" sz="6000" b="1" u="sng" dirty="0" err="1" smtClean="0">
                <a:solidFill>
                  <a:schemeClr val="accent2"/>
                </a:solidFill>
                <a:latin typeface="Arial Black" pitchFamily="34" charset="0"/>
              </a:rPr>
              <a:t>Enginyeria</a:t>
            </a:r>
            <a:r>
              <a:rPr lang="en-US" altLang="es-ES" sz="6000" b="1" u="sng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altLang="es-ES" sz="6000" b="1" u="sng" dirty="0" err="1" smtClean="0">
                <a:solidFill>
                  <a:schemeClr val="accent2"/>
                </a:solidFill>
                <a:latin typeface="Arial Black" pitchFamily="34" charset="0"/>
              </a:rPr>
              <a:t>Genètica</a:t>
            </a:r>
            <a:endParaRPr lang="en-US" altLang="es-ES" sz="6000" b="1" u="sng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65541" name="Picture 5" descr="genetic_engineering_gm_encyclopa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0800"/>
            <a:ext cx="83058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-30163"/>
            <a:ext cx="51943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366713" y="677863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Enginyeria genètica:</a:t>
            </a:r>
            <a:endParaRPr lang="es-ES" altLang="ca-ES" sz="1400" b="1">
              <a:solidFill>
                <a:srgbClr val="669900"/>
              </a:solidFill>
              <a:latin typeface="Tahoma" pitchFamily="34" charset="0"/>
            </a:endParaRPr>
          </a:p>
        </p:txBody>
      </p:sp>
      <p:sp>
        <p:nvSpPr>
          <p:cNvPr id="68612" name="Rectangle 9"/>
          <p:cNvSpPr>
            <a:spLocks noChangeArrowheads="1"/>
          </p:cNvSpPr>
          <p:nvPr/>
        </p:nvSpPr>
        <p:spPr bwMode="auto">
          <a:xfrm>
            <a:off x="523875" y="1165225"/>
            <a:ext cx="307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400" b="1">
                <a:solidFill>
                  <a:srgbClr val="7F4FA3"/>
                </a:solidFill>
                <a:latin typeface="Tahoma" pitchFamily="34" charset="0"/>
              </a:rPr>
              <a:t>Introducció d’ADN recombinant.</a:t>
            </a:r>
            <a:endParaRPr lang="ca-ES" altLang="ca-ES" sz="1400" b="1">
              <a:solidFill>
                <a:srgbClr val="7F4FA3"/>
              </a:solidFill>
              <a:latin typeface="Tahoma" pitchFamily="34" charset="0"/>
            </a:endParaRPr>
          </a:p>
        </p:txBody>
      </p: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338138" y="542448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>
                <a:latin typeface="Tahoma" pitchFamily="34" charset="0"/>
                <a:hlinkClick r:id="rId3"/>
              </a:rPr>
              <a:t>http://www.argenbio.org/h/biotecnologia/10_b.php</a:t>
            </a:r>
            <a:endParaRPr lang="es-ES" altLang="ca-ES" sz="12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ca-ES" sz="1200">
              <a:latin typeface="Tahoma" pitchFamily="34" charset="0"/>
            </a:endParaRPr>
          </a:p>
        </p:txBody>
      </p:sp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134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2333" r="19148" b="6888"/>
          <a:stretch>
            <a:fillRect/>
          </a:stretch>
        </p:blipFill>
        <p:spPr bwMode="auto">
          <a:xfrm>
            <a:off x="4302125" y="1452563"/>
            <a:ext cx="46894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334963" y="661988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B547"/>
                </a:solidFill>
                <a:latin typeface="Tahoma" pitchFamily="34" charset="0"/>
              </a:rPr>
              <a:t>Biotecnología:</a:t>
            </a: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Teràpia de malalties humanes</a:t>
            </a:r>
          </a:p>
        </p:txBody>
      </p:sp>
      <p:sp>
        <p:nvSpPr>
          <p:cNvPr id="70660" name="Text Box 11"/>
          <p:cNvSpPr txBox="1">
            <a:spLocks noChangeArrowheads="1"/>
          </p:cNvSpPr>
          <p:nvPr/>
        </p:nvSpPr>
        <p:spPr bwMode="auto">
          <a:xfrm>
            <a:off x="466725" y="1458913"/>
            <a:ext cx="4219575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latin typeface="Tahoma" pitchFamily="34" charset="0"/>
              </a:rPr>
              <a:t>Síntesi per bacteris de: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800">
                <a:latin typeface="Tahoma" pitchFamily="34" charset="0"/>
              </a:rPr>
              <a:t>Insulina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800">
                <a:latin typeface="Tahoma" pitchFamily="34" charset="0"/>
              </a:rPr>
              <a:t>Hormona del creixement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800">
                <a:latin typeface="Tahoma" pitchFamily="34" charset="0"/>
              </a:rPr>
              <a:t>Interferó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800">
                <a:latin typeface="Tahoma" pitchFamily="34" charset="0"/>
              </a:rPr>
              <a:t>Factor VIII de la coagulació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s-ES" altLang="ca-ES" sz="180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latin typeface="Tahoma" pitchFamily="34" charset="0"/>
              </a:rPr>
              <a:t>Terapia gènica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latin typeface="Tahoma" pitchFamily="34" charset="0"/>
              </a:rPr>
              <a:t>Obtenció de vacunes recombinants</a:t>
            </a:r>
            <a:endParaRPr lang="ca-ES" altLang="ca-ES" sz="1800" b="1">
              <a:latin typeface="Tahoma" pitchFamily="34" charset="0"/>
            </a:endParaRPr>
          </a:p>
        </p:txBody>
      </p:sp>
      <p:grpSp>
        <p:nvGrpSpPr>
          <p:cNvPr id="86038" name="Group 22"/>
          <p:cNvGrpSpPr>
            <a:grpSpLocks/>
          </p:cNvGrpSpPr>
          <p:nvPr/>
        </p:nvGrpSpPr>
        <p:grpSpPr bwMode="auto">
          <a:xfrm>
            <a:off x="550863" y="2362200"/>
            <a:ext cx="4070350" cy="3314700"/>
            <a:chOff x="0" y="4320"/>
            <a:chExt cx="3504" cy="1269"/>
          </a:xfrm>
        </p:grpSpPr>
        <p:sp>
          <p:nvSpPr>
            <p:cNvPr id="70663" name="Rectangle 21"/>
            <p:cNvSpPr>
              <a:spLocks noChangeArrowheads="1"/>
            </p:cNvSpPr>
            <p:nvPr/>
          </p:nvSpPr>
          <p:spPr bwMode="auto">
            <a:xfrm>
              <a:off x="0" y="4320"/>
              <a:ext cx="3504" cy="1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a-ES" altLang="ca-ES" sz="1800">
                <a:latin typeface="Tahoma" pitchFamily="34" charset="0"/>
              </a:endParaRPr>
            </a:p>
          </p:txBody>
        </p:sp>
        <p:grpSp>
          <p:nvGrpSpPr>
            <p:cNvPr id="70664" name="Group 20"/>
            <p:cNvGrpSpPr>
              <a:grpSpLocks/>
            </p:cNvGrpSpPr>
            <p:nvPr/>
          </p:nvGrpSpPr>
          <p:grpSpPr bwMode="auto">
            <a:xfrm>
              <a:off x="0" y="4320"/>
              <a:ext cx="3504" cy="1269"/>
              <a:chOff x="0" y="8640"/>
              <a:chExt cx="3504" cy="1269"/>
            </a:xfrm>
          </p:grpSpPr>
          <p:sp>
            <p:nvSpPr>
              <p:cNvPr id="70665" name="Rectangle 18"/>
              <p:cNvSpPr>
                <a:spLocks noChangeArrowheads="1"/>
              </p:cNvSpPr>
              <p:nvPr/>
            </p:nvSpPr>
            <p:spPr bwMode="auto">
              <a:xfrm>
                <a:off x="0" y="8640"/>
                <a:ext cx="3504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a-ES" altLang="ca-ES" sz="1800">
                  <a:latin typeface="Tahoma" pitchFamily="34" charset="0"/>
                </a:endParaRPr>
              </a:p>
            </p:txBody>
          </p:sp>
          <p:sp>
            <p:nvSpPr>
              <p:cNvPr id="70666" name="Rectangle 19"/>
              <p:cNvSpPr>
                <a:spLocks noChangeArrowheads="1"/>
              </p:cNvSpPr>
              <p:nvPr/>
            </p:nvSpPr>
            <p:spPr bwMode="auto">
              <a:xfrm>
                <a:off x="0" y="8640"/>
                <a:ext cx="3504" cy="12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175" indent="-3175"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tabLst>
                    <a:tab pos="482600" algn="l"/>
                  </a:tabLst>
                  <a:defRPr sz="2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482600" indent="-288925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tabLst>
                    <a:tab pos="482600" algn="l"/>
                  </a:tabLst>
                  <a:defRPr sz="23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tabLst>
                    <a:tab pos="4826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tabLst>
                    <a:tab pos="4826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tabLst>
                    <a:tab pos="4826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tabLst>
                    <a:tab pos="4826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tabLst>
                    <a:tab pos="4826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tabLst>
                    <a:tab pos="4826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tabLst>
                    <a:tab pos="4826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lvl="1">
                  <a:spcBef>
                    <a:spcPct val="0"/>
                  </a:spcBef>
                  <a:buClrTx/>
                  <a:buSzTx/>
                  <a:buFontTx/>
                  <a:buAutoNum type="arabicPeriod"/>
                </a:pPr>
                <a:r>
                  <a:rPr lang="es-ES" altLang="ca-ES" sz="1800">
                    <a:solidFill>
                      <a:schemeClr val="tx1"/>
                    </a:solidFill>
                    <a:latin typeface="Tahoma" pitchFamily="34" charset="0"/>
                  </a:rPr>
                  <a:t>plásmido bacteriano</a:t>
                </a:r>
              </a:p>
              <a:p>
                <a:pPr lvl="1">
                  <a:spcBef>
                    <a:spcPct val="0"/>
                  </a:spcBef>
                  <a:buClrTx/>
                  <a:buSzTx/>
                  <a:buFontTx/>
                  <a:buAutoNum type="arabicPeriod"/>
                </a:pPr>
                <a:r>
                  <a:rPr lang="es-ES" altLang="ca-ES" sz="1800">
                    <a:solidFill>
                      <a:schemeClr val="tx1"/>
                    </a:solidFill>
                    <a:latin typeface="Tahoma" pitchFamily="34" charset="0"/>
                  </a:rPr>
                  <a:t>gen de la insulina humana</a:t>
                </a:r>
              </a:p>
              <a:p>
                <a:pPr lvl="1">
                  <a:spcBef>
                    <a:spcPct val="0"/>
                  </a:spcBef>
                  <a:buClrTx/>
                  <a:buSzTx/>
                  <a:buFontTx/>
                  <a:buAutoNum type="arabicPeriod"/>
                </a:pPr>
                <a:r>
                  <a:rPr lang="es-ES" altLang="ca-ES" sz="1800" i="1">
                    <a:solidFill>
                      <a:schemeClr val="tx1"/>
                    </a:solidFill>
                    <a:latin typeface="Tahoma" pitchFamily="34" charset="0"/>
                  </a:rPr>
                  <a:t>Escherichia coli</a:t>
                </a:r>
              </a:p>
              <a:p>
                <a:pPr lvl="1">
                  <a:spcBef>
                    <a:spcPct val="0"/>
                  </a:spcBef>
                  <a:buClrTx/>
                  <a:buSzTx/>
                  <a:buFontTx/>
                  <a:buAutoNum type="arabicPeriod"/>
                </a:pPr>
                <a:r>
                  <a:rPr lang="es-ES" altLang="ca-ES" sz="1800">
                    <a:solidFill>
                      <a:schemeClr val="tx1"/>
                    </a:solidFill>
                    <a:latin typeface="Tahoma" pitchFamily="34" charset="0"/>
                  </a:rPr>
                  <a:t>Insulina</a:t>
                </a:r>
              </a:p>
              <a:p>
                <a:pPr lvl="1">
                  <a:spcBef>
                    <a:spcPct val="0"/>
                  </a:spcBef>
                  <a:buClrTx/>
                  <a:buSzTx/>
                  <a:buFontTx/>
                  <a:buAutoNum type="arabicPeriod"/>
                </a:pPr>
                <a:r>
                  <a:rPr lang="es-ES" altLang="ca-ES" sz="1800">
                    <a:solidFill>
                      <a:schemeClr val="tx1"/>
                    </a:solidFill>
                    <a:latin typeface="Tahoma" pitchFamily="34" charset="0"/>
                  </a:rPr>
                  <a:t>bacteria </a:t>
                </a:r>
                <a:r>
                  <a:rPr lang="es-ES" altLang="ca-ES" sz="1800" i="1">
                    <a:solidFill>
                      <a:schemeClr val="tx1"/>
                    </a:solidFill>
                    <a:latin typeface="Tahoma" pitchFamily="34" charset="0"/>
                  </a:rPr>
                  <a:t>E. coli</a:t>
                </a:r>
                <a:r>
                  <a:rPr lang="es-ES" altLang="ca-ES" sz="1800">
                    <a:solidFill>
                      <a:schemeClr val="tx1"/>
                    </a:solidFill>
                    <a:latin typeface="Tahoma" pitchFamily="34" charset="0"/>
                  </a:rPr>
                  <a:t> recombinante</a:t>
                </a:r>
              </a:p>
              <a:p>
                <a:pPr lvl="1">
                  <a:spcBef>
                    <a:spcPct val="0"/>
                  </a:spcBef>
                  <a:buClrTx/>
                  <a:buSzTx/>
                  <a:buFontTx/>
                  <a:buAutoNum type="arabicPeriod"/>
                </a:pPr>
                <a:r>
                  <a:rPr lang="es-ES" altLang="ca-ES" sz="1800">
                    <a:solidFill>
                      <a:schemeClr val="tx1"/>
                    </a:solidFill>
                    <a:latin typeface="Tahoma" pitchFamily="34" charset="0"/>
                  </a:rPr>
                  <a:t>insulina humana purificada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ca-ES" sz="1800">
                  <a:latin typeface="Tahoma" pitchFamily="34" charset="0"/>
                </a:endParaRPr>
              </a:p>
            </p:txBody>
          </p:sp>
        </p:grpSp>
      </p:grpSp>
      <p:sp>
        <p:nvSpPr>
          <p:cNvPr id="70662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624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334963" y="661988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 dirty="0">
                <a:solidFill>
                  <a:srgbClr val="FFB547"/>
                </a:solidFill>
                <a:latin typeface="Tahoma" pitchFamily="34" charset="0"/>
              </a:rPr>
              <a:t>Biotecnología:</a:t>
            </a:r>
            <a:r>
              <a:rPr lang="es-ES" altLang="ca-ES" sz="1800" b="1" dirty="0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es-ES" altLang="ca-ES" sz="1800" b="1" dirty="0" err="1" smtClean="0">
                <a:solidFill>
                  <a:srgbClr val="7F4FA3"/>
                </a:solidFill>
                <a:latin typeface="Tahoma" pitchFamily="34" charset="0"/>
              </a:rPr>
              <a:t>Bioremediació</a:t>
            </a:r>
            <a:endParaRPr lang="es-ES" altLang="ca-ES" sz="1800" b="1" dirty="0">
              <a:solidFill>
                <a:srgbClr val="7F4FA3"/>
              </a:solidFill>
              <a:latin typeface="Tahoma" pitchFamily="34" charset="0"/>
            </a:endParaRPr>
          </a:p>
        </p:txBody>
      </p:sp>
      <p:sp>
        <p:nvSpPr>
          <p:cNvPr id="70662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1" name="Picture 5" descr="346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6" y="1628800"/>
            <a:ext cx="82089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2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19088" y="677863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B547"/>
                </a:solidFill>
                <a:latin typeface="Tahoma" pitchFamily="34" charset="0"/>
              </a:rPr>
              <a:t>Biotecnología:</a:t>
            </a: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Teràpia gènica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"/>
          <a:stretch>
            <a:fillRect/>
          </a:stretch>
        </p:blipFill>
        <p:spPr bwMode="auto">
          <a:xfrm>
            <a:off x="458788" y="1847850"/>
            <a:ext cx="8169275" cy="2732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6 Rectángulo"/>
          <p:cNvSpPr>
            <a:spLocks noChangeArrowheads="1"/>
          </p:cNvSpPr>
          <p:nvPr/>
        </p:nvSpPr>
        <p:spPr bwMode="auto">
          <a:xfrm>
            <a:off x="473075" y="1223963"/>
            <a:ext cx="8345488" cy="527050"/>
          </a:xfrm>
          <a:prstGeom prst="rect">
            <a:avLst/>
          </a:prstGeom>
          <a:solidFill>
            <a:srgbClr val="E8D352"/>
          </a:soli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Teràpia gènica de la immunodeficiència combinada greu lligada a la manca de l’enzim ADA. “Nens bombolla” </a:t>
            </a:r>
            <a:endParaRPr lang="es-ES_tradnl" altLang="ca-ES" sz="1400">
              <a:cs typeface="Tahoma" pitchFamily="34" charset="0"/>
            </a:endParaRPr>
          </a:p>
        </p:txBody>
      </p:sp>
      <p:sp>
        <p:nvSpPr>
          <p:cNvPr id="71685" name="6 Rectángulo"/>
          <p:cNvSpPr>
            <a:spLocks noChangeArrowheads="1"/>
          </p:cNvSpPr>
          <p:nvPr/>
        </p:nvSpPr>
        <p:spPr bwMode="auto">
          <a:xfrm>
            <a:off x="530225" y="4881563"/>
            <a:ext cx="8345488" cy="527050"/>
          </a:xfrm>
          <a:prstGeom prst="rect">
            <a:avLst/>
          </a:prstGeom>
          <a:solidFill>
            <a:srgbClr val="E8D352"/>
          </a:soli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Teràpia gènica contra </a:t>
            </a:r>
            <a:r>
              <a:rPr lang="es-ES" altLang="ca-ES" sz="1400">
                <a:solidFill>
                  <a:srgbClr val="000000"/>
                </a:solidFill>
                <a:latin typeface="Tahoma" pitchFamily="34" charset="0"/>
                <a:cs typeface="Tahoma" pitchFamily="34" charset="0"/>
                <a:hlinkClick r:id="rId3"/>
              </a:rPr>
              <a:t>la talassèmia</a:t>
            </a:r>
            <a:r>
              <a:rPr lang="es-ES" altLang="ca-E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S’introdueix el gen que codifica la cadena </a:t>
            </a:r>
            <a:r>
              <a:rPr lang="es-ES" altLang="ca-ES" sz="14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 o </a:t>
            </a:r>
            <a:r>
              <a:rPr lang="es-ES" altLang="ca-E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de la hemoglobina en els eritroblasts de la medul·la òssia de la persona malalta.</a:t>
            </a:r>
            <a:endParaRPr lang="es-ES_tradnl" altLang="ca-ES" sz="1400">
              <a:cs typeface="Tahoma" pitchFamily="34" charset="0"/>
            </a:endParaRPr>
          </a:p>
        </p:txBody>
      </p:sp>
      <p:sp>
        <p:nvSpPr>
          <p:cNvPr id="71686" name="6 Rectángulo"/>
          <p:cNvSpPr>
            <a:spLocks noChangeArrowheads="1"/>
          </p:cNvSpPr>
          <p:nvPr/>
        </p:nvSpPr>
        <p:spPr bwMode="auto">
          <a:xfrm>
            <a:off x="520700" y="5614988"/>
            <a:ext cx="8345488" cy="527050"/>
          </a:xfrm>
          <a:prstGeom prst="rect">
            <a:avLst/>
          </a:prstGeom>
          <a:solidFill>
            <a:srgbClr val="E8D352"/>
          </a:soli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 un futur: la citrul·linèmia, fenilcetonúria, la hipercolesterolèmia familiar i la mancança de purina-nucleosid-fosforilasa.</a:t>
            </a:r>
            <a:endParaRPr lang="ca-ES" altLang="ca-ES" sz="1400">
              <a:cs typeface="Tahoma" pitchFamily="34" charset="0"/>
            </a:endParaRPr>
          </a:p>
        </p:txBody>
      </p:sp>
      <p:sp>
        <p:nvSpPr>
          <p:cNvPr id="71687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987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87338" y="677863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B547"/>
                </a:solidFill>
                <a:latin typeface="Tahoma" pitchFamily="34" charset="0"/>
              </a:rPr>
              <a:t>Biotecnología:</a:t>
            </a:r>
            <a:r>
              <a:rPr lang="es-ES" altLang="ca-ES" sz="1800" b="1">
                <a:solidFill>
                  <a:srgbClr val="669900"/>
                </a:solidFill>
                <a:latin typeface="Tahoma" pitchFamily="34" charset="0"/>
              </a:rPr>
              <a:t> </a:t>
            </a:r>
            <a:r>
              <a:rPr lang="es-ES" altLang="ca-ES" sz="1400" b="1">
                <a:solidFill>
                  <a:srgbClr val="7F4FA3"/>
                </a:solidFill>
                <a:latin typeface="Tahoma" pitchFamily="34" charset="0"/>
              </a:rPr>
              <a:t>Obtenció de la vacuna recombinant contra el virus de l’hepatitis B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93813"/>
            <a:ext cx="5964238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16"/>
          <p:cNvSpPr txBox="1">
            <a:spLocks noChangeArrowheads="1"/>
          </p:cNvSpPr>
          <p:nvPr/>
        </p:nvSpPr>
        <p:spPr bwMode="auto">
          <a:xfrm>
            <a:off x="7077075" y="4124325"/>
            <a:ext cx="1304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000">
                <a:latin typeface="Tahoma" pitchFamily="34" charset="0"/>
              </a:rPr>
              <a:t>Cèl·lula de llevat</a:t>
            </a:r>
            <a:endParaRPr lang="ca-ES" altLang="ca-ES" sz="1000">
              <a:latin typeface="Tahoma" pitchFamily="34" charset="0"/>
            </a:endParaRPr>
          </a:p>
        </p:txBody>
      </p:sp>
      <p:pic>
        <p:nvPicPr>
          <p:cNvPr id="72709" name="Picture 17" descr="clip_image0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419600"/>
            <a:ext cx="11525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18"/>
          <p:cNvSpPr txBox="1">
            <a:spLocks noChangeArrowheads="1"/>
          </p:cNvSpPr>
          <p:nvPr/>
        </p:nvSpPr>
        <p:spPr bwMode="auto">
          <a:xfrm>
            <a:off x="4189413" y="3357563"/>
            <a:ext cx="58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a-ES" altLang="ca-ES" sz="1800">
              <a:latin typeface="Tahoma" pitchFamily="34" charset="0"/>
            </a:endParaRPr>
          </a:p>
        </p:txBody>
      </p:sp>
      <p:sp>
        <p:nvSpPr>
          <p:cNvPr id="72711" name="Rectangle 19"/>
          <p:cNvSpPr>
            <a:spLocks noChangeArrowheads="1"/>
          </p:cNvSpPr>
          <p:nvPr/>
        </p:nvSpPr>
        <p:spPr bwMode="auto">
          <a:xfrm>
            <a:off x="4230688" y="3359150"/>
            <a:ext cx="587375" cy="30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ca-ES" sz="1800">
              <a:latin typeface="Tahoma" pitchFamily="34" charset="0"/>
            </a:endParaRPr>
          </a:p>
        </p:txBody>
      </p:sp>
      <p:sp>
        <p:nvSpPr>
          <p:cNvPr id="72712" name="Line 3"/>
          <p:cNvSpPr>
            <a:spLocks noChangeShapeType="1"/>
          </p:cNvSpPr>
          <p:nvPr/>
        </p:nvSpPr>
        <p:spPr bwMode="auto">
          <a:xfrm>
            <a:off x="2873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117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55588" y="573088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Biotecnologia:</a:t>
            </a:r>
            <a:r>
              <a:rPr lang="es-ES" altLang="ca-ES" sz="1800" b="1">
                <a:solidFill>
                  <a:srgbClr val="669900"/>
                </a:solidFill>
                <a:latin typeface="Tahoma" pitchFamily="34" charset="0"/>
              </a:rPr>
              <a:t> </a:t>
            </a: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Enginyeria genètica aplicada a la producció agricola </a:t>
            </a:r>
          </a:p>
        </p:txBody>
      </p:sp>
      <p:sp>
        <p:nvSpPr>
          <p:cNvPr id="75779" name="Text Box 10"/>
          <p:cNvSpPr txBox="1">
            <a:spLocks noChangeArrowheads="1"/>
          </p:cNvSpPr>
          <p:nvPr/>
        </p:nvSpPr>
        <p:spPr bwMode="auto">
          <a:xfrm>
            <a:off x="838200" y="1219200"/>
            <a:ext cx="687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a-ES" altLang="ca-ES" sz="1400">
              <a:latin typeface="Tahoma" pitchFamily="34" charset="0"/>
            </a:endParaRPr>
          </a:p>
        </p:txBody>
      </p:sp>
      <p:sp>
        <p:nvSpPr>
          <p:cNvPr id="75780" name="Text Box 11"/>
          <p:cNvSpPr txBox="1">
            <a:spLocks noChangeArrowheads="1"/>
          </p:cNvSpPr>
          <p:nvPr/>
        </p:nvSpPr>
        <p:spPr bwMode="auto">
          <a:xfrm>
            <a:off x="798513" y="987425"/>
            <a:ext cx="801052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400">
                <a:latin typeface="Tahoma" pitchFamily="34" charset="0"/>
              </a:rPr>
              <a:t>EXEMPLES: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a-ES" altLang="ca-ES" sz="1400">
                <a:latin typeface="Tahoma" pitchFamily="34" charset="0"/>
              </a:rPr>
              <a:t>El primer aliment transgènic comercialitzat als EUA va ser salsa de tomàquet de </a:t>
            </a:r>
            <a:r>
              <a:rPr lang="ca-ES" altLang="ca-ES" sz="1400" b="1">
                <a:latin typeface="Tahoma" pitchFamily="34" charset="0"/>
              </a:rPr>
              <a:t>tomàquets</a:t>
            </a:r>
            <a:r>
              <a:rPr lang="ca-ES" altLang="ca-ES" sz="1400">
                <a:latin typeface="Tahoma" pitchFamily="34" charset="0"/>
              </a:rPr>
              <a:t> transgènics que triguen més a madurar i a descompondre’s.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a-ES" altLang="ca-ES" sz="1400" b="1">
                <a:latin typeface="Tahoma" pitchFamily="34" charset="0"/>
              </a:rPr>
              <a:t>Blat de moro</a:t>
            </a:r>
            <a:r>
              <a:rPr lang="ca-ES" altLang="ca-ES" sz="1400">
                <a:latin typeface="Tahoma" pitchFamily="34" charset="0"/>
              </a:rPr>
              <a:t> transgènic que resisteix les gelades (gen d’un peix molt resistent al fred), o resistent als herbicides i que resulta verinós per als insectes que el mengen.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a-ES" altLang="ca-ES" sz="1400" b="1">
                <a:latin typeface="Tahoma" pitchFamily="34" charset="0"/>
              </a:rPr>
              <a:t>Patates </a:t>
            </a:r>
            <a:r>
              <a:rPr lang="ca-ES" altLang="ca-ES" sz="1400">
                <a:latin typeface="Tahoma" pitchFamily="34" charset="0"/>
              </a:rPr>
              <a:t>amb un gen d’una planta, l’Amaranta, que produeix una proteïna que conté tots els aminoàcids essencials.</a:t>
            </a:r>
            <a:r>
              <a:rPr lang="ca-ES" altLang="ca-ES" sz="1400" b="1">
                <a:latin typeface="Tahoma" pitchFamily="34" charset="0"/>
              </a:rPr>
              <a:t> </a:t>
            </a:r>
            <a:r>
              <a:rPr lang="ca-ES" altLang="ca-ES" sz="1400">
                <a:latin typeface="Tahoma" pitchFamily="34" charset="0"/>
              </a:rPr>
              <a:t>Això es especialment important per països amb dèficit alimentari i proteic.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a-ES" altLang="ca-ES" sz="1400">
                <a:latin typeface="Tahoma" pitchFamily="34" charset="0"/>
              </a:rPr>
              <a:t>Plantes de </a:t>
            </a:r>
            <a:r>
              <a:rPr lang="ca-ES" altLang="ca-ES" sz="1400" b="1">
                <a:latin typeface="Tahoma" pitchFamily="34" charset="0"/>
              </a:rPr>
              <a:t>tabac</a:t>
            </a:r>
            <a:r>
              <a:rPr lang="ca-ES" altLang="ca-ES" sz="1400">
                <a:latin typeface="Tahoma" pitchFamily="34" charset="0"/>
              </a:rPr>
              <a:t> transgèniques que si es ruixen amb luciferina emeten llum (</a:t>
            </a:r>
            <a:r>
              <a:rPr lang="ca-ES" altLang="ca-ES" sz="1400" b="1">
                <a:latin typeface="Tahoma" pitchFamily="34" charset="0"/>
              </a:rPr>
              <a:t>gen de la luciferinasa de les cuques de llum</a:t>
            </a:r>
            <a:r>
              <a:rPr lang="ca-ES" altLang="ca-ES" sz="1400">
                <a:latin typeface="Tahoma" pitchFamily="34" charset="0"/>
              </a:rPr>
              <a:t>). Això és molt interessant, ja que si afegim aquest gen unit a un altre que vulguem transferir sabrem fàcilment si s’ha incorporat.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a-ES" altLang="ca-ES" sz="1400">
                <a:latin typeface="Tahoma" pitchFamily="34" charset="0"/>
              </a:rPr>
              <a:t>S’intenta insertar </a:t>
            </a:r>
            <a:r>
              <a:rPr lang="ca-ES" altLang="ca-ES" sz="1400" b="1">
                <a:latin typeface="Tahoma" pitchFamily="34" charset="0"/>
              </a:rPr>
              <a:t>gens de bacteris i cianobacteris fixadors de N</a:t>
            </a:r>
            <a:r>
              <a:rPr lang="ca-ES" altLang="ca-ES" sz="1400" b="1" baseline="-25000">
                <a:latin typeface="Tahoma" pitchFamily="34" charset="0"/>
              </a:rPr>
              <a:t>2</a:t>
            </a:r>
            <a:r>
              <a:rPr lang="ca-ES" altLang="ca-ES" sz="1400" baseline="-25000">
                <a:latin typeface="Tahoma" pitchFamily="34" charset="0"/>
              </a:rPr>
              <a:t> </a:t>
            </a:r>
            <a:r>
              <a:rPr lang="ca-ES" altLang="ca-ES" sz="1400">
                <a:latin typeface="Tahoma" pitchFamily="34" charset="0"/>
              </a:rPr>
              <a:t>(gens nif) al genoma de plantes superiors.</a:t>
            </a:r>
          </a:p>
        </p:txBody>
      </p:sp>
      <p:pic>
        <p:nvPicPr>
          <p:cNvPr id="75781" name="Picture 13" descr="pharmcor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4152900"/>
            <a:ext cx="257175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5" descr="Rhizob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149725"/>
            <a:ext cx="354171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 Box 16"/>
          <p:cNvSpPr txBox="1">
            <a:spLocks noChangeArrowheads="1"/>
          </p:cNvSpPr>
          <p:nvPr/>
        </p:nvSpPr>
        <p:spPr bwMode="auto">
          <a:xfrm>
            <a:off x="933450" y="5895975"/>
            <a:ext cx="366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800" i="1">
                <a:solidFill>
                  <a:schemeClr val="bg2"/>
                </a:solidFill>
                <a:latin typeface="Tahoma" pitchFamily="34" charset="0"/>
              </a:rPr>
              <a:t>Rhizobium </a:t>
            </a:r>
            <a:r>
              <a:rPr lang="ca-ES" altLang="ca-ES" sz="800">
                <a:solidFill>
                  <a:schemeClr val="bg2"/>
                </a:solidFill>
                <a:latin typeface="Tahoma" pitchFamily="34" charset="0"/>
                <a:hlinkClick r:id="rId4"/>
              </a:rPr>
              <a:t>http://textbookofbacteriology.net/themicrobialworld/Rhizobium.combo.jpg</a:t>
            </a:r>
            <a:r>
              <a:rPr lang="ca-ES" altLang="ca-ES" sz="800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5784" name="Rectangle 17"/>
          <p:cNvSpPr>
            <a:spLocks noChangeArrowheads="1"/>
          </p:cNvSpPr>
          <p:nvPr/>
        </p:nvSpPr>
        <p:spPr bwMode="auto">
          <a:xfrm>
            <a:off x="5335588" y="5991225"/>
            <a:ext cx="1684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800">
                <a:solidFill>
                  <a:schemeClr val="bg2"/>
                </a:solidFill>
                <a:latin typeface="Tahoma" pitchFamily="34" charset="0"/>
                <a:hlinkClick r:id="rId5"/>
              </a:rPr>
              <a:t>http://amicsarbres.blogspot.com/</a:t>
            </a:r>
            <a:endParaRPr lang="es-ES" altLang="ca-ES" sz="800">
              <a:solidFill>
                <a:schemeClr val="bg2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ca-ES" sz="8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75785" name="Line 3"/>
          <p:cNvSpPr>
            <a:spLocks noChangeShapeType="1"/>
          </p:cNvSpPr>
          <p:nvPr/>
        </p:nvSpPr>
        <p:spPr bwMode="auto">
          <a:xfrm>
            <a:off x="274638" y="966788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92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tamin_A_de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17220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4114800"/>
            <a:ext cx="8458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altLang="es-ES">
                <a:latin typeface="Times New Roman" pitchFamily="18" charset="0"/>
                <a:cs typeface="Times New Roman" pitchFamily="18" charset="0"/>
              </a:rPr>
              <a:t> Golden rice is a variety of rice produce through genetic engineering to include vitamin in the edible parts of rice.</a:t>
            </a:r>
          </a:p>
          <a:p>
            <a:r>
              <a:rPr lang="en-US" altLang="es-E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s-ES">
                <a:latin typeface="Times New Roman" pitchFamily="18" charset="0"/>
                <a:cs typeface="Times New Roman" pitchFamily="18" charset="0"/>
              </a:rPr>
              <a:t> Golden rice was developed as a fortified food to be used in areas where there is a shortage of dietary vitamin A.</a:t>
            </a:r>
          </a:p>
          <a:p>
            <a:endParaRPr lang="en-US" altLang="es-ES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s-ES">
                <a:latin typeface="Times New Roman" pitchFamily="18" charset="0"/>
                <a:cs typeface="Times New Roman" pitchFamily="18" charset="0"/>
              </a:rPr>
              <a:t> No variety is currently available for human consumption. Although golden rice was developed as a humanitarian tool, it has met with significant opposition from environmental and anti-globalization activists</a:t>
            </a:r>
          </a:p>
        </p:txBody>
      </p:sp>
      <p:pic>
        <p:nvPicPr>
          <p:cNvPr id="24580" name="Picture 4" descr="White rice and golden rice">
            <a:hlinkClick r:id="rId3" tooltip="White rice and golden ric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200400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506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ES" sz="2400">
                <a:latin typeface="Times New Roman" pitchFamily="18" charset="0"/>
                <a:cs typeface="Times New Roman" pitchFamily="18" charset="0"/>
              </a:rPr>
              <a:t>Genetically Modified Organism (GMO)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477000" y="1143000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ES" sz="2400">
                <a:latin typeface="Times New Roman" pitchFamily="18" charset="0"/>
                <a:cs typeface="Times New Roman" pitchFamily="18" charset="0"/>
              </a:rPr>
              <a:t>Golden Rice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ES" sz="2400" b="1">
                <a:latin typeface="Times New Roman" pitchFamily="18" charset="0"/>
                <a:cs typeface="Times New Roman" pitchFamily="18" charset="0"/>
              </a:rPr>
              <a:t>Objective:</a:t>
            </a:r>
            <a:r>
              <a:rPr lang="en-US" altLang="es-ES" sz="2400">
                <a:latin typeface="Times New Roman" pitchFamily="18" charset="0"/>
                <a:cs typeface="Times New Roman" pitchFamily="18" charset="0"/>
              </a:rPr>
              <a:t> Understand the Applications of Genetic Engineering</a:t>
            </a:r>
          </a:p>
          <a:p>
            <a:r>
              <a:rPr lang="en-US" altLang="es-ES" sz="2400" b="1">
                <a:latin typeface="Times New Roman" pitchFamily="18" charset="0"/>
                <a:cs typeface="Times New Roman" pitchFamily="18" charset="0"/>
              </a:rPr>
              <a:t>New Words:</a:t>
            </a:r>
            <a:r>
              <a:rPr lang="en-US" altLang="es-E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ES" sz="2000">
                <a:latin typeface="Times New Roman" pitchFamily="18" charset="0"/>
                <a:cs typeface="Times New Roman" pitchFamily="18" charset="0"/>
              </a:rPr>
              <a:t>Transgenic Organisms, GMO (Genetically Modified Organisms)</a:t>
            </a:r>
          </a:p>
        </p:txBody>
      </p:sp>
    </p:spTree>
    <p:extLst>
      <p:ext uri="{BB962C8B-B14F-4D97-AF65-F5344CB8AC3E}">
        <p14:creationId xmlns:p14="http://schemas.microsoft.com/office/powerpoint/2010/main" val="7181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0"/>
          <p:cNvSpPr txBox="1">
            <a:spLocks noChangeArrowheads="1"/>
          </p:cNvSpPr>
          <p:nvPr/>
        </p:nvSpPr>
        <p:spPr bwMode="auto">
          <a:xfrm>
            <a:off x="581025" y="1438275"/>
            <a:ext cx="38195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400">
                <a:latin typeface="Tahoma" pitchFamily="34" charset="0"/>
              </a:rPr>
              <a:t>Els millors resultats en peixos ja que tenen fecundació externa (10-70%) en mamífers el percentatge d’embrions transgènics 1%.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a-ES" altLang="ca-ES" sz="140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400">
                <a:latin typeface="Tahoma" pitchFamily="34" charset="0"/>
              </a:rPr>
              <a:t>EXEMPLES: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a-ES" altLang="ca-ES" sz="1400" b="1">
                <a:latin typeface="Tahoma" pitchFamily="34" charset="0"/>
              </a:rPr>
              <a:t>Carpes transgèniques</a:t>
            </a:r>
            <a:r>
              <a:rPr lang="ca-ES" altLang="ca-ES" sz="1400">
                <a:latin typeface="Tahoma" pitchFamily="34" charset="0"/>
              </a:rPr>
              <a:t> amb el gen de l’hormona del creixement de la truita arc iris. S’ha unit a un promotor que s’estimula en afegir zinc a la dieta. </a:t>
            </a:r>
            <a:endParaRPr lang="es-ES" altLang="ca-ES" sz="140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 b="1">
                <a:latin typeface="Tahoma" pitchFamily="34" charset="0"/>
              </a:rPr>
              <a:t>Salmons transgènics</a:t>
            </a:r>
            <a:r>
              <a:rPr lang="es-ES" altLang="ca-ES" sz="1400">
                <a:latin typeface="Tahoma" pitchFamily="34" charset="0"/>
              </a:rPr>
              <a:t> que resisteixen les baixes temperatures. S’els hi ha introduït un gen d’una pelaia de l’Àrtic que fabrica una proteïna que s’uneix als cristalls de gel que es formen a la sang i evita el seu creixement.</a:t>
            </a:r>
            <a:endParaRPr lang="ca-ES" altLang="ca-ES" sz="1400">
              <a:latin typeface="Tahoma" pitchFamily="34" charset="0"/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058863"/>
            <a:ext cx="3282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979863" y="5935663"/>
            <a:ext cx="2271712" cy="25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Obtenció de peixos transgènics. </a:t>
            </a: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177800" y="67786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Biotecnologia:</a:t>
            </a:r>
            <a:r>
              <a:rPr lang="es-ES" altLang="ca-ES" sz="1800" b="1">
                <a:solidFill>
                  <a:srgbClr val="669900"/>
                </a:solidFill>
                <a:latin typeface="Tahoma" pitchFamily="34" charset="0"/>
              </a:rPr>
              <a:t> </a:t>
            </a: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Enginyeria genètica aplicada a la producció animal</a:t>
            </a:r>
          </a:p>
        </p:txBody>
      </p:sp>
      <p:sp>
        <p:nvSpPr>
          <p:cNvPr id="76806" name="Line 3"/>
          <p:cNvSpPr>
            <a:spLocks noChangeShapeType="1"/>
          </p:cNvSpPr>
          <p:nvPr/>
        </p:nvSpPr>
        <p:spPr bwMode="auto">
          <a:xfrm>
            <a:off x="274638" y="1046163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465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77800" y="67786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Biotecnologia:</a:t>
            </a:r>
            <a:r>
              <a:rPr lang="es-ES" altLang="ca-ES" sz="1800" b="1">
                <a:solidFill>
                  <a:srgbClr val="669900"/>
                </a:solidFill>
                <a:latin typeface="Tahoma" pitchFamily="34" charset="0"/>
              </a:rPr>
              <a:t> </a:t>
            </a: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Enginyeria genètica aplicada a la producció animal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2563" y="1878013"/>
            <a:ext cx="4943475" cy="41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4451350" y="2076450"/>
            <a:ext cx="1878013" cy="25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000">
                <a:solidFill>
                  <a:srgbClr val="000000"/>
                </a:solidFill>
              </a:rPr>
              <a:t>Ratolí alterat g</a:t>
            </a:r>
            <a:r>
              <a:rPr lang="es-ES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enèticament</a:t>
            </a:r>
            <a:r>
              <a:rPr lang="es-ES" sz="1000">
                <a:solidFill>
                  <a:srgbClr val="000000"/>
                </a:solidFill>
              </a:rPr>
              <a:t>. </a:t>
            </a:r>
            <a:endParaRPr lang="es-ES_tradnl" sz="100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48600" y="5070475"/>
            <a:ext cx="681038" cy="25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Normal</a:t>
            </a:r>
            <a:r>
              <a:rPr lang="es-ES" sz="1000" dirty="0"/>
              <a:t>. </a:t>
            </a:r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77830" name="Text Box 11"/>
          <p:cNvSpPr txBox="1">
            <a:spLocks noChangeArrowheads="1"/>
          </p:cNvSpPr>
          <p:nvPr/>
        </p:nvSpPr>
        <p:spPr bwMode="auto">
          <a:xfrm>
            <a:off x="495300" y="1790700"/>
            <a:ext cx="33718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a-ES" altLang="ca-ES" sz="1400" b="1">
                <a:latin typeface="Tahoma" pitchFamily="34" charset="0"/>
              </a:rPr>
              <a:t>1982 Ratolins transgènics</a:t>
            </a:r>
            <a:r>
              <a:rPr lang="ca-ES" altLang="ca-ES" sz="1400">
                <a:latin typeface="Tahoma" pitchFamily="34" charset="0"/>
              </a:rPr>
              <a:t> amb l’hormona del creixement de rates, va ser el primer animal transgènic</a:t>
            </a:r>
          </a:p>
        </p:txBody>
      </p:sp>
      <p:sp>
        <p:nvSpPr>
          <p:cNvPr id="77831" name="Line 3"/>
          <p:cNvSpPr>
            <a:spLocks noChangeShapeType="1"/>
          </p:cNvSpPr>
          <p:nvPr/>
        </p:nvSpPr>
        <p:spPr bwMode="auto">
          <a:xfrm>
            <a:off x="274638" y="1046163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109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77800" y="67786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Biotecnologia:</a:t>
            </a:r>
            <a:r>
              <a:rPr lang="es-ES" altLang="ca-ES" sz="1800" b="1">
                <a:solidFill>
                  <a:srgbClr val="669900"/>
                </a:solidFill>
                <a:latin typeface="Tahoma" pitchFamily="34" charset="0"/>
              </a:rPr>
              <a:t> </a:t>
            </a: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Enginyeria genètica aplicada a la producció animal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51350" y="2076450"/>
            <a:ext cx="1878013" cy="25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000">
                <a:solidFill>
                  <a:srgbClr val="000000"/>
                </a:solidFill>
              </a:rPr>
              <a:t>Ratolí alterat g</a:t>
            </a:r>
            <a:r>
              <a:rPr lang="es-ES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enèticament</a:t>
            </a:r>
            <a:r>
              <a:rPr lang="es-ES" sz="1000">
                <a:solidFill>
                  <a:srgbClr val="000000"/>
                </a:solidFill>
              </a:rPr>
              <a:t>. </a:t>
            </a:r>
            <a:endParaRPr lang="es-ES_tradnl" sz="100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48600" y="5070475"/>
            <a:ext cx="681038" cy="25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Normal</a:t>
            </a:r>
            <a:r>
              <a:rPr lang="es-ES" sz="1000" dirty="0"/>
              <a:t>. </a:t>
            </a:r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77831" name="Line 3"/>
          <p:cNvSpPr>
            <a:spLocks noChangeShapeType="1"/>
          </p:cNvSpPr>
          <p:nvPr/>
        </p:nvSpPr>
        <p:spPr bwMode="auto">
          <a:xfrm>
            <a:off x="274638" y="1046163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4098" name="Picture 2" descr="https://lberman2.files.wordpress.com/2013/04/glowing-mice.jpg?w=500&amp;h=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9" y="1556792"/>
            <a:ext cx="8254679" cy="52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84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104900" y="679450"/>
            <a:ext cx="835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Enginyeria genètica</a:t>
            </a:r>
          </a:p>
        </p:txBody>
      </p:sp>
      <p:sp>
        <p:nvSpPr>
          <p:cNvPr id="55299" name="Text Box 9"/>
          <p:cNvSpPr txBox="1">
            <a:spLocks noChangeArrowheads="1"/>
          </p:cNvSpPr>
          <p:nvPr/>
        </p:nvSpPr>
        <p:spPr bwMode="auto">
          <a:xfrm>
            <a:off x="790575" y="1171575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>
                <a:latin typeface="Tahoma" pitchFamily="34" charset="0"/>
              </a:rPr>
              <a:t>Tècnica que permet la modificació del genoma d’un individu.</a:t>
            </a:r>
          </a:p>
        </p:txBody>
      </p:sp>
      <p:sp>
        <p:nvSpPr>
          <p:cNvPr id="55300" name="Text Box 10"/>
          <p:cNvSpPr txBox="1">
            <a:spLocks noChangeArrowheads="1"/>
          </p:cNvSpPr>
          <p:nvPr/>
        </p:nvSpPr>
        <p:spPr bwMode="auto">
          <a:xfrm>
            <a:off x="800100" y="1704975"/>
            <a:ext cx="752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 b="1" dirty="0">
                <a:latin typeface="Tahoma" pitchFamily="34" charset="0"/>
              </a:rPr>
              <a:t>Genoma:</a:t>
            </a:r>
            <a:r>
              <a:rPr lang="ca-ES" altLang="ca-ES" sz="1800" dirty="0">
                <a:latin typeface="Tahoma" pitchFamily="34" charset="0"/>
              </a:rPr>
              <a:t> Conjunt </a:t>
            </a:r>
            <a:r>
              <a:rPr lang="ca-ES" altLang="ca-ES" sz="1800" dirty="0" smtClean="0">
                <a:latin typeface="Tahoma" pitchFamily="34" charset="0"/>
              </a:rPr>
              <a:t>de </a:t>
            </a:r>
            <a:r>
              <a:rPr lang="ca-ES" altLang="ca-ES" sz="1800" dirty="0">
                <a:latin typeface="Tahoma" pitchFamily="34" charset="0"/>
              </a:rPr>
              <a:t>gens d’un individu.</a:t>
            </a:r>
          </a:p>
        </p:txBody>
      </p:sp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3048000" y="3476625"/>
            <a:ext cx="2066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endParaRPr lang="ca-ES" altLang="ca-ES" sz="1400">
              <a:latin typeface="Tahoma" pitchFamily="34" charset="0"/>
            </a:endParaRPr>
          </a:p>
        </p:txBody>
      </p:sp>
      <p:pic>
        <p:nvPicPr>
          <p:cNvPr id="55302" name="Picture 34" descr="vaca en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371725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35"/>
          <p:cNvSpPr txBox="1">
            <a:spLocks noChangeArrowheads="1"/>
          </p:cNvSpPr>
          <p:nvPr/>
        </p:nvSpPr>
        <p:spPr bwMode="auto">
          <a:xfrm>
            <a:off x="781050" y="2324100"/>
            <a:ext cx="4019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 b="1">
                <a:latin typeface="Tahoma" pitchFamily="34" charset="0"/>
              </a:rPr>
              <a:t>Biotecnologia:</a:t>
            </a:r>
            <a:r>
              <a:rPr lang="ca-ES" altLang="ca-ES" sz="1800">
                <a:latin typeface="Tahoma" pitchFamily="34" charset="0"/>
              </a:rPr>
              <a:t> manipulació dels organismes amb l’objectiu d’obtenir productes útils. Exemples que es duen a terme des de fa segles: fabricació de iogurt, vi, formatge, pà, entrecreuament de varietats animals i vegetals,...</a:t>
            </a:r>
          </a:p>
        </p:txBody>
      </p:sp>
      <p:sp>
        <p:nvSpPr>
          <p:cNvPr id="55304" name="Text Box 36"/>
          <p:cNvSpPr txBox="1">
            <a:spLocks noChangeArrowheads="1"/>
          </p:cNvSpPr>
          <p:nvPr/>
        </p:nvSpPr>
        <p:spPr bwMode="auto">
          <a:xfrm>
            <a:off x="742950" y="4676775"/>
            <a:ext cx="46482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 dirty="0" err="1">
                <a:latin typeface="Tahoma" pitchFamily="34" charset="0"/>
              </a:rPr>
              <a:t>Genòm</a:t>
            </a:r>
            <a:r>
              <a:rPr lang="es-ES" altLang="ca-ES" sz="1800" dirty="0">
                <a:latin typeface="Tahoma" pitchFamily="34" charset="0"/>
              </a:rPr>
              <a:t>i</a:t>
            </a:r>
            <a:r>
              <a:rPr lang="ca-ES" altLang="ca-ES" sz="1800" dirty="0">
                <a:latin typeface="Tahoma" pitchFamily="34" charset="0"/>
              </a:rPr>
              <a:t>ca: Estudi del conjunt dels gens i les seves interaccions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 dirty="0" err="1">
                <a:latin typeface="Tahoma" pitchFamily="34" charset="0"/>
              </a:rPr>
              <a:t>Proteòmica</a:t>
            </a:r>
            <a:r>
              <a:rPr lang="ca-ES" altLang="ca-ES" sz="1800" dirty="0">
                <a:latin typeface="Tahoma" pitchFamily="34" charset="0"/>
              </a:rPr>
              <a:t>: Estudi del conjunt complert de proteïnes codificades pel genoma</a:t>
            </a:r>
          </a:p>
        </p:txBody>
      </p:sp>
    </p:spTree>
    <p:extLst>
      <p:ext uri="{BB962C8B-B14F-4D97-AF65-F5344CB8AC3E}">
        <p14:creationId xmlns:p14="http://schemas.microsoft.com/office/powerpoint/2010/main" val="3607343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s-ES"/>
              <a:t>Copyright Pearson Prentice Hall</a:t>
            </a:r>
          </a:p>
        </p:txBody>
      </p:sp>
      <p:sp>
        <p:nvSpPr>
          <p:cNvPr id="117248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6368" y="0"/>
            <a:ext cx="4076700" cy="457200"/>
          </a:xfrm>
        </p:spPr>
        <p:txBody>
          <a:bodyPr>
            <a:normAutofit fontScale="90000"/>
          </a:bodyPr>
          <a:lstStyle/>
          <a:p>
            <a:r>
              <a:rPr lang="en-US" altLang="es-ES" dirty="0"/>
              <a:t>Cloning</a:t>
            </a:r>
          </a:p>
        </p:txBody>
      </p:sp>
      <p:sp>
        <p:nvSpPr>
          <p:cNvPr id="1172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6400" y="745331"/>
            <a:ext cx="8229600" cy="4525963"/>
          </a:xfrm>
          <a:noFill/>
        </p:spPr>
        <p:txBody>
          <a:bodyPr/>
          <a:lstStyle/>
          <a:p>
            <a:r>
              <a:rPr lang="en-US" altLang="es-ES" dirty="0"/>
              <a:t>Cloning Dolly</a:t>
            </a:r>
          </a:p>
        </p:txBody>
      </p:sp>
      <p:pic>
        <p:nvPicPr>
          <p:cNvPr id="1172485" name="Picture 5" descr="sb4196a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582738"/>
            <a:ext cx="7073900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2489" name="Rectangle 9"/>
          <p:cNvSpPr>
            <a:spLocks noChangeArrowheads="1"/>
          </p:cNvSpPr>
          <p:nvPr/>
        </p:nvSpPr>
        <p:spPr bwMode="auto">
          <a:xfrm>
            <a:off x="2432050" y="1627188"/>
            <a:ext cx="917575" cy="544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491" name="Rectangle 11"/>
          <p:cNvSpPr>
            <a:spLocks noChangeArrowheads="1"/>
          </p:cNvSpPr>
          <p:nvPr/>
        </p:nvSpPr>
        <p:spPr bwMode="auto">
          <a:xfrm>
            <a:off x="4056063" y="1746250"/>
            <a:ext cx="682625" cy="449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490" name="Text Box 10"/>
          <p:cNvSpPr txBox="1">
            <a:spLocks noChangeArrowheads="1"/>
          </p:cNvSpPr>
          <p:nvPr/>
        </p:nvSpPr>
        <p:spPr bwMode="auto">
          <a:xfrm>
            <a:off x="3970338" y="1725613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1800">
                <a:solidFill>
                  <a:schemeClr val="tx1"/>
                </a:solidFill>
                <a:effectLst/>
              </a:rPr>
              <a:t>Donor Nucleus</a:t>
            </a:r>
          </a:p>
        </p:txBody>
      </p:sp>
      <p:sp>
        <p:nvSpPr>
          <p:cNvPr id="1172493" name="Rectangle 13"/>
          <p:cNvSpPr>
            <a:spLocks noChangeArrowheads="1"/>
          </p:cNvSpPr>
          <p:nvPr/>
        </p:nvSpPr>
        <p:spPr bwMode="auto">
          <a:xfrm>
            <a:off x="5483225" y="2301875"/>
            <a:ext cx="1058863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495" name="Rectangle 15"/>
          <p:cNvSpPr>
            <a:spLocks noChangeArrowheads="1"/>
          </p:cNvSpPr>
          <p:nvPr/>
        </p:nvSpPr>
        <p:spPr bwMode="auto">
          <a:xfrm>
            <a:off x="7148513" y="2805113"/>
            <a:ext cx="855662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494" name="Text Box 14"/>
          <p:cNvSpPr txBox="1">
            <a:spLocks noChangeArrowheads="1"/>
          </p:cNvSpPr>
          <p:nvPr/>
        </p:nvSpPr>
        <p:spPr bwMode="auto">
          <a:xfrm>
            <a:off x="6777038" y="2679700"/>
            <a:ext cx="1509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1800">
                <a:solidFill>
                  <a:schemeClr val="tx1"/>
                </a:solidFill>
                <a:effectLst/>
              </a:rPr>
              <a:t>Fused cell</a:t>
            </a:r>
          </a:p>
        </p:txBody>
      </p:sp>
      <p:sp>
        <p:nvSpPr>
          <p:cNvPr id="1172497" name="Rectangle 17"/>
          <p:cNvSpPr>
            <a:spLocks noChangeArrowheads="1"/>
          </p:cNvSpPr>
          <p:nvPr/>
        </p:nvSpPr>
        <p:spPr bwMode="auto">
          <a:xfrm>
            <a:off x="7100888" y="4184650"/>
            <a:ext cx="869950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499" name="Rectangle 19"/>
          <p:cNvSpPr>
            <a:spLocks noChangeArrowheads="1"/>
          </p:cNvSpPr>
          <p:nvPr/>
        </p:nvSpPr>
        <p:spPr bwMode="auto">
          <a:xfrm>
            <a:off x="7177088" y="5186363"/>
            <a:ext cx="6683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498" name="Text Box 18"/>
          <p:cNvSpPr txBox="1">
            <a:spLocks noChangeArrowheads="1"/>
          </p:cNvSpPr>
          <p:nvPr/>
        </p:nvSpPr>
        <p:spPr bwMode="auto">
          <a:xfrm>
            <a:off x="7081838" y="5121275"/>
            <a:ext cx="1255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1800">
                <a:solidFill>
                  <a:schemeClr val="tx1"/>
                </a:solidFill>
                <a:effectLst/>
              </a:rPr>
              <a:t>Embryo </a:t>
            </a:r>
          </a:p>
        </p:txBody>
      </p:sp>
      <p:sp>
        <p:nvSpPr>
          <p:cNvPr id="1172501" name="Rectangle 21"/>
          <p:cNvSpPr>
            <a:spLocks noChangeArrowheads="1"/>
          </p:cNvSpPr>
          <p:nvPr/>
        </p:nvSpPr>
        <p:spPr bwMode="auto">
          <a:xfrm>
            <a:off x="4254500" y="3848100"/>
            <a:ext cx="1038225" cy="492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503" name="Rectangle 23"/>
          <p:cNvSpPr>
            <a:spLocks noChangeArrowheads="1"/>
          </p:cNvSpPr>
          <p:nvPr/>
        </p:nvSpPr>
        <p:spPr bwMode="auto">
          <a:xfrm>
            <a:off x="3273425" y="3167063"/>
            <a:ext cx="912813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488" name="Text Box 8"/>
          <p:cNvSpPr txBox="1">
            <a:spLocks noChangeArrowheads="1"/>
          </p:cNvSpPr>
          <p:nvPr/>
        </p:nvSpPr>
        <p:spPr bwMode="auto">
          <a:xfrm>
            <a:off x="3135313" y="3062288"/>
            <a:ext cx="1436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1800">
                <a:solidFill>
                  <a:schemeClr val="tx1"/>
                </a:solidFill>
                <a:effectLst/>
              </a:rPr>
              <a:t>Egg Cell</a:t>
            </a:r>
          </a:p>
        </p:txBody>
      </p:sp>
      <p:sp>
        <p:nvSpPr>
          <p:cNvPr id="1172505" name="Rectangle 25"/>
          <p:cNvSpPr>
            <a:spLocks noChangeArrowheads="1"/>
          </p:cNvSpPr>
          <p:nvPr/>
        </p:nvSpPr>
        <p:spPr bwMode="auto">
          <a:xfrm>
            <a:off x="2417763" y="4124325"/>
            <a:ext cx="884237" cy="65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507" name="Rectangle 27"/>
          <p:cNvSpPr>
            <a:spLocks noChangeArrowheads="1"/>
          </p:cNvSpPr>
          <p:nvPr/>
        </p:nvSpPr>
        <p:spPr bwMode="auto">
          <a:xfrm>
            <a:off x="4521200" y="5616575"/>
            <a:ext cx="1204913" cy="42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509" name="Rectangle 29"/>
          <p:cNvSpPr>
            <a:spLocks noChangeArrowheads="1"/>
          </p:cNvSpPr>
          <p:nvPr/>
        </p:nvSpPr>
        <p:spPr bwMode="auto">
          <a:xfrm>
            <a:off x="1851025" y="5662613"/>
            <a:ext cx="958850" cy="47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511" name="Rectangle 31"/>
          <p:cNvSpPr>
            <a:spLocks noChangeArrowheads="1"/>
          </p:cNvSpPr>
          <p:nvPr/>
        </p:nvSpPr>
        <p:spPr bwMode="auto">
          <a:xfrm>
            <a:off x="3446463" y="6194425"/>
            <a:ext cx="552450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510" name="Text Box 30"/>
          <p:cNvSpPr txBox="1">
            <a:spLocks noChangeArrowheads="1"/>
          </p:cNvSpPr>
          <p:nvPr/>
        </p:nvSpPr>
        <p:spPr bwMode="auto">
          <a:xfrm>
            <a:off x="3051175" y="6157913"/>
            <a:ext cx="1828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1800">
                <a:solidFill>
                  <a:schemeClr val="tx1"/>
                </a:solidFill>
                <a:effectLst/>
              </a:rPr>
              <a:t>Foster Mother</a:t>
            </a:r>
          </a:p>
        </p:txBody>
      </p:sp>
      <p:sp>
        <p:nvSpPr>
          <p:cNvPr id="1172513" name="Rectangle 33"/>
          <p:cNvSpPr>
            <a:spLocks noChangeArrowheads="1"/>
          </p:cNvSpPr>
          <p:nvPr/>
        </p:nvSpPr>
        <p:spPr bwMode="auto">
          <a:xfrm>
            <a:off x="1247775" y="6149975"/>
            <a:ext cx="552450" cy="363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72512" name="Text Box 32"/>
          <p:cNvSpPr txBox="1">
            <a:spLocks noChangeArrowheads="1"/>
          </p:cNvSpPr>
          <p:nvPr/>
        </p:nvSpPr>
        <p:spPr bwMode="auto">
          <a:xfrm>
            <a:off x="938213" y="6059488"/>
            <a:ext cx="1119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sz="1800">
                <a:solidFill>
                  <a:schemeClr val="tx1"/>
                </a:solidFill>
                <a:effectLst/>
              </a:rPr>
              <a:t>Cloned Lamb</a:t>
            </a:r>
          </a:p>
        </p:txBody>
      </p:sp>
    </p:spTree>
    <p:extLst>
      <p:ext uri="{BB962C8B-B14F-4D97-AF65-F5344CB8AC3E}">
        <p14:creationId xmlns:p14="http://schemas.microsoft.com/office/powerpoint/2010/main" val="41443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77800" y="67786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 dirty="0" err="1">
                <a:solidFill>
                  <a:srgbClr val="FF9900"/>
                </a:solidFill>
                <a:latin typeface="Tahoma" pitchFamily="34" charset="0"/>
              </a:rPr>
              <a:t>Biotecnologia</a:t>
            </a:r>
            <a:r>
              <a:rPr lang="es-ES" altLang="ca-ES" sz="1800" b="1" dirty="0">
                <a:solidFill>
                  <a:srgbClr val="FF9900"/>
                </a:solidFill>
                <a:latin typeface="Tahoma" pitchFamily="34" charset="0"/>
              </a:rPr>
              <a:t>:</a:t>
            </a:r>
            <a:r>
              <a:rPr lang="es-ES" altLang="ca-ES" sz="1800" b="1" dirty="0">
                <a:solidFill>
                  <a:srgbClr val="669900"/>
                </a:solidFill>
                <a:latin typeface="Tahoma" pitchFamily="34" charset="0"/>
              </a:rPr>
              <a:t> </a:t>
            </a:r>
            <a:r>
              <a:rPr lang="es-ES" altLang="ca-ES" sz="1800" b="1" dirty="0" smtClean="0">
                <a:solidFill>
                  <a:srgbClr val="7F4FA3"/>
                </a:solidFill>
                <a:latin typeface="Tahoma" pitchFamily="34" charset="0"/>
              </a:rPr>
              <a:t>CRISPR-Cas9</a:t>
            </a:r>
            <a:endParaRPr lang="es-ES" altLang="ca-ES" sz="1800" b="1" dirty="0">
              <a:solidFill>
                <a:srgbClr val="7F4FA3"/>
              </a:solidFill>
              <a:latin typeface="Tahoma" pitchFamily="34" charset="0"/>
            </a:endParaRPr>
          </a:p>
        </p:txBody>
      </p:sp>
      <p:sp>
        <p:nvSpPr>
          <p:cNvPr id="77831" name="Line 3"/>
          <p:cNvSpPr>
            <a:spLocks noChangeShapeType="1"/>
          </p:cNvSpPr>
          <p:nvPr/>
        </p:nvSpPr>
        <p:spPr bwMode="auto">
          <a:xfrm>
            <a:off x="274638" y="1046163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-76200" y="44624"/>
            <a:ext cx="9220200" cy="609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Conventional Gene Targeting vs. CRISPR/</a:t>
            </a:r>
            <a:r>
              <a:rPr lang="en-US" sz="2800" b="1" dirty="0" err="1" smtClean="0">
                <a:latin typeface="Comic Sans MS"/>
                <a:cs typeface="Comic Sans MS"/>
              </a:rPr>
              <a:t>Cas</a:t>
            </a:r>
            <a:r>
              <a:rPr lang="en-US" sz="2800" b="1" dirty="0" smtClean="0">
                <a:latin typeface="Comic Sans MS"/>
                <a:cs typeface="Comic Sans MS"/>
              </a:rPr>
              <a:t> Gene Editing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5334000" y="6594847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Revised from Liu et al.,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EMBO reports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 rot="5400000">
            <a:off x="2761509" y="5835824"/>
            <a:ext cx="3810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5"/>
          <p:cNvSpPr txBox="1"/>
          <p:nvPr/>
        </p:nvSpPr>
        <p:spPr>
          <a:xfrm>
            <a:off x="2456709" y="6216824"/>
            <a:ext cx="97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Chimera</a:t>
            </a:r>
            <a:endParaRPr lang="en-US" dirty="0"/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 rot="5400000">
            <a:off x="7349068" y="5835824"/>
            <a:ext cx="3810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11"/>
          <p:cNvSpPr txBox="1"/>
          <p:nvPr/>
        </p:nvSpPr>
        <p:spPr>
          <a:xfrm>
            <a:off x="6687681" y="6228492"/>
            <a:ext cx="16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Mosaic Founder</a:t>
            </a:r>
            <a:endParaRPr lang="en-US" dirty="0"/>
          </a:p>
        </p:txBody>
      </p:sp>
      <p:pic>
        <p:nvPicPr>
          <p:cNvPr id="3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1196752"/>
            <a:ext cx="2128423" cy="4464496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196752"/>
            <a:ext cx="2569998" cy="4562872"/>
          </a:xfrm>
          <a:prstGeom prst="rect">
            <a:avLst/>
          </a:prstGeom>
        </p:spPr>
      </p:pic>
      <p:sp>
        <p:nvSpPr>
          <p:cNvPr id="38" name="TextBox 13"/>
          <p:cNvSpPr txBox="1"/>
          <p:nvPr/>
        </p:nvSpPr>
        <p:spPr>
          <a:xfrm>
            <a:off x="152400" y="1196752"/>
            <a:ext cx="1828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 smtClean="0"/>
              <a:t>Targeting construct</a:t>
            </a:r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ES cells electroporation &amp; selection</a:t>
            </a:r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Colony picking &amp; expansion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Screening</a:t>
            </a:r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Blastocyst injection</a:t>
            </a:r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Embryo transfer</a:t>
            </a:r>
            <a:endParaRPr lang="en-US" sz="1600" b="1" dirty="0"/>
          </a:p>
        </p:txBody>
      </p:sp>
      <p:sp>
        <p:nvSpPr>
          <p:cNvPr id="39" name="TextBox 14"/>
          <p:cNvSpPr txBox="1"/>
          <p:nvPr/>
        </p:nvSpPr>
        <p:spPr>
          <a:xfrm>
            <a:off x="4355976" y="1280948"/>
            <a:ext cx="1752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 smtClean="0"/>
              <a:t>Synthesis of guide RNA, Cas9 &amp; donor construct</a:t>
            </a:r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Injection into 1-cell embryos</a:t>
            </a:r>
          </a:p>
          <a:p>
            <a:pPr marL="285750" indent="-285750">
              <a:buFontTx/>
              <a:buChar char="-"/>
            </a:pPr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Embryo transfer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36209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104900" y="679450"/>
            <a:ext cx="835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Enginyeria genètica</a:t>
            </a:r>
          </a:p>
        </p:txBody>
      </p:sp>
      <p:sp>
        <p:nvSpPr>
          <p:cNvPr id="55299" name="Text Box 9"/>
          <p:cNvSpPr txBox="1">
            <a:spLocks noChangeArrowheads="1"/>
          </p:cNvSpPr>
          <p:nvPr/>
        </p:nvSpPr>
        <p:spPr bwMode="auto">
          <a:xfrm>
            <a:off x="790575" y="1171575"/>
            <a:ext cx="739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 dirty="0" smtClean="0">
                <a:latin typeface="Tahoma" pitchFamily="34" charset="0"/>
              </a:rPr>
              <a:t>En certa manera, els humans portem ja fent enginyeria genètica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 dirty="0" smtClean="0">
                <a:latin typeface="Tahoma" pitchFamily="34" charset="0"/>
              </a:rPr>
              <a:t>Fent encreuaments selectius.</a:t>
            </a:r>
            <a:endParaRPr lang="ca-ES" altLang="ca-ES" sz="18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ca-ES" sz="1800" dirty="0" smtClean="0">
                <a:latin typeface="Tahoma" pitchFamily="34" charset="0"/>
              </a:rPr>
              <a:t> </a:t>
            </a:r>
            <a:endParaRPr lang="ca-ES" altLang="ca-ES" sz="1800" dirty="0">
              <a:latin typeface="Tahoma" pitchFamily="34" charset="0"/>
            </a:endParaRPr>
          </a:p>
        </p:txBody>
      </p:sp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3048000" y="3476625"/>
            <a:ext cx="2066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endParaRPr lang="ca-ES" altLang="ca-ES" sz="1400">
              <a:latin typeface="Tahoma" pitchFamily="34" charset="0"/>
            </a:endParaRPr>
          </a:p>
        </p:txBody>
      </p:sp>
      <p:pic>
        <p:nvPicPr>
          <p:cNvPr id="9" name="Picture 7" descr="bio_d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1446878"/>
            <a:ext cx="3048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affadil2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4" y="3199478"/>
            <a:ext cx="20574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aulliDM_468x5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64" y="4875878"/>
            <a:ext cx="1677988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300px-Jersey_cattle_in_Jers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4" y="335187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3 Marcador de contenid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554" y="2371904"/>
            <a:ext cx="3542461" cy="42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3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92163" y="677863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 dirty="0" err="1">
                <a:solidFill>
                  <a:srgbClr val="FF9900"/>
                </a:solidFill>
                <a:latin typeface="Tahoma" pitchFamily="34" charset="0"/>
              </a:rPr>
              <a:t>Enginyeria</a:t>
            </a:r>
            <a:r>
              <a:rPr lang="es-ES" altLang="ca-ES" sz="1800" b="1" dirty="0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es-ES" altLang="ca-ES" sz="1800" b="1" dirty="0" err="1">
                <a:solidFill>
                  <a:srgbClr val="FF9900"/>
                </a:solidFill>
                <a:latin typeface="Tahoma" pitchFamily="34" charset="0"/>
              </a:rPr>
              <a:t>genètica</a:t>
            </a:r>
            <a:r>
              <a:rPr lang="es-ES" altLang="ca-ES" sz="1800" b="1" dirty="0">
                <a:solidFill>
                  <a:srgbClr val="FF9900"/>
                </a:solidFill>
                <a:latin typeface="Tahoma" pitchFamily="34" charset="0"/>
              </a:rPr>
              <a:t>:</a:t>
            </a:r>
            <a:r>
              <a:rPr lang="es-ES" altLang="ca-ES" sz="1800" b="1" dirty="0">
                <a:solidFill>
                  <a:srgbClr val="669900"/>
                </a:solidFill>
                <a:latin typeface="Tahoma" pitchFamily="34" charset="0"/>
              </a:rPr>
              <a:t> </a:t>
            </a:r>
            <a:r>
              <a:rPr lang="es-ES" altLang="ca-ES" sz="1800" b="1" dirty="0" err="1" smtClean="0">
                <a:solidFill>
                  <a:srgbClr val="669900"/>
                </a:solidFill>
                <a:latin typeface="Tahoma" pitchFamily="34" charset="0"/>
              </a:rPr>
              <a:t>Tècniques</a:t>
            </a:r>
            <a:r>
              <a:rPr lang="es-ES" altLang="ca-ES" sz="1800" b="1" dirty="0" smtClean="0">
                <a:solidFill>
                  <a:srgbClr val="669900"/>
                </a:solidFill>
                <a:latin typeface="Tahoma" pitchFamily="34" charset="0"/>
              </a:rPr>
              <a:t> (Tallar i </a:t>
            </a:r>
            <a:r>
              <a:rPr lang="es-ES" altLang="ca-ES" sz="1800" b="1" dirty="0" err="1" smtClean="0">
                <a:solidFill>
                  <a:srgbClr val="669900"/>
                </a:solidFill>
                <a:latin typeface="Tahoma" pitchFamily="34" charset="0"/>
              </a:rPr>
              <a:t>enganxar</a:t>
            </a:r>
            <a:r>
              <a:rPr lang="es-ES" altLang="ca-ES" sz="1800" b="1" dirty="0" smtClean="0">
                <a:solidFill>
                  <a:srgbClr val="669900"/>
                </a:solidFill>
                <a:latin typeface="Tahoma" pitchFamily="34" charset="0"/>
              </a:rPr>
              <a:t>)</a:t>
            </a:r>
            <a:endParaRPr lang="es-ES" altLang="ca-ES" sz="1800" b="1" dirty="0">
              <a:solidFill>
                <a:srgbClr val="669900"/>
              </a:solidFill>
              <a:latin typeface="Tahoma" pitchFamily="34" charset="0"/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684213" y="1046163"/>
            <a:ext cx="8351837" cy="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017713"/>
            <a:ext cx="82010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57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413125" y="1581150"/>
            <a:ext cx="49784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5113" indent="-26511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tabLst>
                <a:tab pos="265113" algn="l"/>
                <a:tab pos="1028700" algn="l"/>
              </a:tabLs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2313" indent="-265113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tabLst>
                <a:tab pos="265113" algn="l"/>
                <a:tab pos="1028700" algn="l"/>
              </a:tabLst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tabLst>
                <a:tab pos="265113" algn="l"/>
                <a:tab pos="1028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tabLst>
                <a:tab pos="265113" algn="l"/>
                <a:tab pos="1028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tabLst>
                <a:tab pos="265113" algn="l"/>
                <a:tab pos="10287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tabLst>
                <a:tab pos="265113" algn="l"/>
                <a:tab pos="10287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tabLst>
                <a:tab pos="265113" algn="l"/>
                <a:tab pos="10287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tabLst>
                <a:tab pos="265113" algn="l"/>
                <a:tab pos="10287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tabLst>
                <a:tab pos="265113" algn="l"/>
                <a:tab pos="10287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a-ES" altLang="ca-ES" sz="1400" b="1">
                <a:solidFill>
                  <a:srgbClr val="7030A0"/>
                </a:solidFill>
                <a:latin typeface="Tahoma" pitchFamily="34" charset="0"/>
              </a:rPr>
              <a:t>plasmidis</a:t>
            </a:r>
            <a:r>
              <a:rPr lang="ca-ES" altLang="ca-ES" sz="1400">
                <a:solidFill>
                  <a:srgbClr val="7030A0"/>
                </a:solidFill>
                <a:latin typeface="Tahoma" pitchFamily="34" charset="0"/>
              </a:rPr>
              <a:t>: </a:t>
            </a:r>
            <a:r>
              <a:rPr lang="ca-ES" altLang="ca-ES" sz="1400">
                <a:latin typeface="Tahoma" pitchFamily="34" charset="0"/>
              </a:rPr>
              <a:t>petits fragments de DNA circular que es repliquen amb independència del cromosoma bacterià i que es transmeten per contacte entre dues cèl·lules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a-ES" altLang="ca-ES" sz="1400" b="1"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a-ES" altLang="ca-ES" sz="1400" b="1">
                <a:latin typeface="Tahoma" pitchFamily="34" charset="0"/>
              </a:rPr>
              <a:t>conjugació bacteriana</a:t>
            </a:r>
            <a:r>
              <a:rPr lang="ca-ES" altLang="ca-ES" sz="1400">
                <a:latin typeface="Tahoma" pitchFamily="34" charset="0"/>
              </a:rPr>
              <a:t>: mitjançant unes estructures cel·lulars anomenades fímbries o pèls sexuals, que són com una mena de flagels molt prims por on es transfereix el DNA (plasmidis).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s-ES" altLang="ca-ES" sz="1400"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a-ES" altLang="ca-ES" sz="1400" b="1">
                <a:latin typeface="Tahoma" pitchFamily="34" charset="0"/>
              </a:rPr>
              <a:t>transformació</a:t>
            </a:r>
            <a:r>
              <a:rPr lang="ca-ES" altLang="ca-ES" sz="1400">
                <a:latin typeface="Tahoma" pitchFamily="34" charset="0"/>
              </a:rPr>
              <a:t>: incorporació al genoma bacterià de DNA lliure (plasmidis, o  un tròs d’ADN lliure pel medi).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a-ES" altLang="ca-ES" sz="1400">
                <a:solidFill>
                  <a:schemeClr val="tx1"/>
                </a:solidFill>
                <a:latin typeface="Tahoma" pitchFamily="34" charset="0"/>
              </a:rPr>
              <a:t>.</a:t>
            </a:r>
            <a:r>
              <a:rPr lang="ca-ES" altLang="ca-ES" sz="1400" b="1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s-ES" altLang="ca-ES" sz="1400"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a-ES" altLang="ca-ES" sz="1400" b="1">
                <a:latin typeface="Tahoma" pitchFamily="34" charset="0"/>
              </a:rPr>
              <a:t>transducció</a:t>
            </a:r>
            <a:r>
              <a:rPr lang="ca-ES" altLang="ca-ES" sz="1400">
                <a:latin typeface="Tahoma" pitchFamily="34" charset="0"/>
              </a:rPr>
              <a:t>: mitjançant virus portadors de fragments de DNA bacterià que poden infectar altres bacteris i integrar els seus gens (junt amb els fragments de DNA bacterià) al genoma de l'hoste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2865438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334963" y="677863"/>
            <a:ext cx="8351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600" b="1">
                <a:solidFill>
                  <a:srgbClr val="7F4FA3"/>
                </a:solidFill>
                <a:latin typeface="Tahoma" pitchFamily="34" charset="0"/>
              </a:rPr>
              <a:t>Fenòmens de parasexualitat (=sexualitat sense reproducció) bacteriana</a:t>
            </a:r>
            <a:endParaRPr lang="es-ES" altLang="ca-ES" sz="1600" b="1" i="1">
              <a:solidFill>
                <a:srgbClr val="7F4FA3"/>
              </a:solidFill>
              <a:latin typeface="Tahoma" pitchFamily="34" charset="0"/>
            </a:endParaRP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4099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14338" y="677863"/>
            <a:ext cx="83518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Enginyeria genètica: </a:t>
            </a:r>
            <a:r>
              <a:rPr lang="es-ES" altLang="ca-ES" sz="1400" b="1">
                <a:solidFill>
                  <a:srgbClr val="7F4FA3"/>
                </a:solidFill>
                <a:latin typeface="Tahoma" pitchFamily="34" charset="0"/>
              </a:rPr>
              <a:t>Introducció d’ADN recombinant. Vectors: Els virus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Transducció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5288"/>
            <a:ext cx="74342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682625"/>
            <a:ext cx="10906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9700" dir="2700000" algn="tl" rotWithShape="0">
                    <a:srgbClr val="333333">
                      <a:alpha val="64998"/>
                    </a:srgbClr>
                  </a:outerShdw>
                </a:effectLst>
              </a14:hiddenEffects>
            </a:ext>
          </a:extLst>
        </p:spPr>
      </p:pic>
      <p:sp>
        <p:nvSpPr>
          <p:cNvPr id="66565" name="Text Box 16"/>
          <p:cNvSpPr txBox="1">
            <a:spLocks noChangeArrowheads="1"/>
          </p:cNvSpPr>
          <p:nvPr/>
        </p:nvSpPr>
        <p:spPr bwMode="auto">
          <a:xfrm>
            <a:off x="2324100" y="5781675"/>
            <a:ext cx="434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400">
                <a:latin typeface="Tahoma" pitchFamily="34" charset="0"/>
              </a:rPr>
              <a:t>En el ADN víric es pot intercalar un ADN passatger mitjançant els enzims de restricció</a:t>
            </a:r>
            <a:endParaRPr lang="ca-ES" altLang="ca-ES" sz="1400">
              <a:latin typeface="Tahoma" pitchFamily="34" charset="0"/>
            </a:endParaRPr>
          </a:p>
        </p:txBody>
      </p:sp>
      <p:sp>
        <p:nvSpPr>
          <p:cNvPr id="66566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156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2588" y="661988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Enginyeria genètica: </a:t>
            </a:r>
            <a:r>
              <a:rPr lang="es-ES" altLang="ca-ES" sz="1400" b="1">
                <a:solidFill>
                  <a:srgbClr val="7F4FA3"/>
                </a:solidFill>
                <a:latin typeface="Tahoma" pitchFamily="34" charset="0"/>
              </a:rPr>
              <a:t>Introducció d’ADN recombinant. Vectors: Els plasmidis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89113" y="5873750"/>
            <a:ext cx="6064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4516" name="Text Box 14"/>
          <p:cNvSpPr txBox="1">
            <a:spLocks noChangeArrowheads="1"/>
          </p:cNvSpPr>
          <p:nvPr/>
        </p:nvSpPr>
        <p:spPr bwMode="auto">
          <a:xfrm>
            <a:off x="723900" y="1276350"/>
            <a:ext cx="81629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>
                <a:latin typeface="Tahoma" pitchFamily="34" charset="0"/>
              </a:rPr>
              <a:t>Els plasmidis son petits ADNs circulars de doble hèlix.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>
                <a:latin typeface="Tahoma" pitchFamily="34" charset="0"/>
              </a:rPr>
              <a:t>En un bacteri pot haber de 20 a 30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>
                <a:latin typeface="Tahoma" pitchFamily="34" charset="0"/>
              </a:rPr>
              <a:t>Si penetren en altres bacteris produeixen un fenòmen de parasexualitat anomenat </a:t>
            </a:r>
            <a:r>
              <a:rPr lang="es-ES" altLang="ca-ES" sz="1400" b="1">
                <a:solidFill>
                  <a:srgbClr val="00A800"/>
                </a:solidFill>
                <a:latin typeface="Tahoma" pitchFamily="34" charset="0"/>
              </a:rPr>
              <a:t>transformació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>
                <a:latin typeface="Tahoma" pitchFamily="34" charset="0"/>
              </a:rPr>
              <a:t>S’utilitzen per que transportin ADN recombinant</a:t>
            </a:r>
            <a:r>
              <a:rPr lang="es-ES" altLang="ca-ES" sz="1400" b="1">
                <a:latin typeface="Tahoma" pitchFamily="34" charset="0"/>
              </a:rPr>
              <a:t> (ADN passatger).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>
                <a:latin typeface="Tahoma" pitchFamily="34" charset="0"/>
              </a:rPr>
              <a:t>S’utilitzen per introduïr ADN en bacteris.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 i="1">
                <a:latin typeface="Tahoma" pitchFamily="34" charset="0"/>
              </a:rPr>
              <a:t>Agrobacterium tumefaciens</a:t>
            </a:r>
            <a:r>
              <a:rPr lang="es-ES" altLang="ca-ES" sz="1400">
                <a:latin typeface="Tahoma" pitchFamily="34" charset="0"/>
              </a:rPr>
              <a:t> es capaç d’introduïr el seu plasmidi Ti en cèl·lules vegetals a les que provoca tumors                S’utilitza com a vector en cèl·lules vegetals.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ca-ES" sz="1400">
                <a:latin typeface="Tahoma" pitchFamily="34" charset="0"/>
              </a:rPr>
              <a:t>Els llevats presenten plasmidis que s’integren als cromosomes               Permenten transportar gens fins i tot molt grans (mamífers).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s-ES" altLang="ca-ES" sz="1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a-ES" altLang="ca-ES" sz="1400" b="1">
              <a:latin typeface="Tahoma" pitchFamily="34" charset="0"/>
            </a:endParaRPr>
          </a:p>
        </p:txBody>
      </p:sp>
      <p:sp>
        <p:nvSpPr>
          <p:cNvPr id="64517" name="Line 15"/>
          <p:cNvSpPr>
            <a:spLocks noChangeShapeType="1"/>
          </p:cNvSpPr>
          <p:nvPr/>
        </p:nvSpPr>
        <p:spPr bwMode="auto">
          <a:xfrm>
            <a:off x="2371725" y="3267075"/>
            <a:ext cx="619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4518" name="Line 16"/>
          <p:cNvSpPr>
            <a:spLocks noChangeShapeType="1"/>
          </p:cNvSpPr>
          <p:nvPr/>
        </p:nvSpPr>
        <p:spPr bwMode="auto">
          <a:xfrm>
            <a:off x="5972175" y="3581400"/>
            <a:ext cx="619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64519" name="Picture 22" descr="G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3983038"/>
            <a:ext cx="19748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24" descr="Agrobacterium_tumefaci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0363"/>
            <a:ext cx="23526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27" descr="4v20n08-13018370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751263"/>
            <a:ext cx="27130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Rectangle 25"/>
          <p:cNvSpPr>
            <a:spLocks noChangeArrowheads="1"/>
          </p:cNvSpPr>
          <p:nvPr/>
        </p:nvSpPr>
        <p:spPr bwMode="auto">
          <a:xfrm>
            <a:off x="717550" y="5942013"/>
            <a:ext cx="1416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800" i="1">
                <a:solidFill>
                  <a:schemeClr val="bg2"/>
                </a:solidFill>
                <a:latin typeface="Tahoma" pitchFamily="34" charset="0"/>
              </a:rPr>
              <a:t>Agrobacterium tumefaciens</a:t>
            </a:r>
            <a:endParaRPr lang="ca-ES" altLang="ca-ES" sz="800" i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64523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262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19088" y="677863"/>
            <a:ext cx="8351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Enginyeria genètica: </a:t>
            </a:r>
            <a:r>
              <a:rPr lang="es-ES" altLang="ca-ES" sz="1400" b="1">
                <a:solidFill>
                  <a:srgbClr val="7F4FA3"/>
                </a:solidFill>
                <a:latin typeface="Tahoma" pitchFamily="34" charset="0"/>
              </a:rPr>
              <a:t>Introducció d’ADN recombinant. Vectors: Els plasmidis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44368"/>
          <a:stretch>
            <a:fillRect/>
          </a:stretch>
        </p:blipFill>
        <p:spPr bwMode="auto">
          <a:xfrm>
            <a:off x="806450" y="1538288"/>
            <a:ext cx="373062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 t="60365"/>
          <a:stretch>
            <a:fillRect/>
          </a:stretch>
        </p:blipFill>
        <p:spPr bwMode="auto">
          <a:xfrm>
            <a:off x="4975225" y="1730375"/>
            <a:ext cx="3946525" cy="354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9 Conector recto"/>
          <p:cNvCxnSpPr/>
          <p:nvPr/>
        </p:nvCxnSpPr>
        <p:spPr>
          <a:xfrm flipV="1">
            <a:off x="4343400" y="5381625"/>
            <a:ext cx="1268413" cy="5651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789113" y="5873750"/>
            <a:ext cx="6064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5543" name="Rectangle 18"/>
          <p:cNvSpPr>
            <a:spLocks noChangeArrowheads="1"/>
          </p:cNvSpPr>
          <p:nvPr/>
        </p:nvSpPr>
        <p:spPr bwMode="auto">
          <a:xfrm>
            <a:off x="504825" y="1155700"/>
            <a:ext cx="536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400" b="1">
                <a:solidFill>
                  <a:srgbClr val="7F4FA3"/>
                </a:solidFill>
                <a:latin typeface="Tahoma" pitchFamily="34" charset="0"/>
              </a:rPr>
              <a:t>Utilització del plasmidi Ti com a vector de gens en plantes</a:t>
            </a:r>
          </a:p>
        </p:txBody>
      </p:sp>
      <p:sp>
        <p:nvSpPr>
          <p:cNvPr id="65544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444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14338" y="677863"/>
            <a:ext cx="83518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FF9900"/>
                </a:solidFill>
                <a:latin typeface="Tahoma" pitchFamily="34" charset="0"/>
              </a:rPr>
              <a:t>Enginyeria genètica: </a:t>
            </a:r>
            <a:r>
              <a:rPr lang="es-ES" altLang="ca-ES" sz="1400" b="1">
                <a:solidFill>
                  <a:srgbClr val="7F4FA3"/>
                </a:solidFill>
                <a:latin typeface="Tahoma" pitchFamily="34" charset="0"/>
              </a:rPr>
              <a:t>Introducció d’ADN recombinant. Vectors: Els virus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800" b="1">
                <a:solidFill>
                  <a:srgbClr val="7F4FA3"/>
                </a:solidFill>
                <a:latin typeface="Tahoma" pitchFamily="34" charset="0"/>
              </a:rPr>
              <a:t>Transducció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5288"/>
            <a:ext cx="74342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682625"/>
            <a:ext cx="10906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9700" dir="2700000" algn="tl" rotWithShape="0">
                    <a:srgbClr val="333333">
                      <a:alpha val="64998"/>
                    </a:srgbClr>
                  </a:outerShdw>
                </a:effectLst>
              </a14:hiddenEffects>
            </a:ext>
          </a:extLst>
        </p:spPr>
      </p:pic>
      <p:sp>
        <p:nvSpPr>
          <p:cNvPr id="66565" name="Text Box 16"/>
          <p:cNvSpPr txBox="1">
            <a:spLocks noChangeArrowheads="1"/>
          </p:cNvSpPr>
          <p:nvPr/>
        </p:nvSpPr>
        <p:spPr bwMode="auto">
          <a:xfrm>
            <a:off x="2324100" y="5781675"/>
            <a:ext cx="434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ca-ES" sz="1400">
                <a:latin typeface="Tahoma" pitchFamily="34" charset="0"/>
              </a:rPr>
              <a:t>En el ADN víric es pot intercalar un ADN passatger mitjançant els enzims de restricció</a:t>
            </a:r>
            <a:endParaRPr lang="ca-ES" altLang="ca-ES" sz="1400">
              <a:latin typeface="Tahoma" pitchFamily="34" charset="0"/>
            </a:endParaRPr>
          </a:p>
        </p:txBody>
      </p:sp>
      <p:sp>
        <p:nvSpPr>
          <p:cNvPr id="66566" name="Line 3"/>
          <p:cNvSpPr>
            <a:spLocks noChangeShapeType="1"/>
          </p:cNvSpPr>
          <p:nvPr/>
        </p:nvSpPr>
        <p:spPr bwMode="auto">
          <a:xfrm>
            <a:off x="350838" y="1003300"/>
            <a:ext cx="8351837" cy="0"/>
          </a:xfrm>
          <a:prstGeom prst="line">
            <a:avLst/>
          </a:prstGeom>
          <a:noFill/>
          <a:ln w="19050">
            <a:solidFill>
              <a:srgbClr val="7F4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528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1176</Words>
  <Application>Microsoft Office PowerPoint</Application>
  <PresentationFormat>Presentación en pantalla (4:3)</PresentationFormat>
  <Paragraphs>168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Enginyeria Genètica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Cloning</vt:lpstr>
      <vt:lpstr>Conventional Gene Targeting vs. CRISPR/Cas Gene Editing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Ainoa Vilchez</dc:creator>
  <cp:lastModifiedBy>Ainoa Vilchez</cp:lastModifiedBy>
  <cp:revision>9</cp:revision>
  <dcterms:created xsi:type="dcterms:W3CDTF">2018-01-12T09:43:59Z</dcterms:created>
  <dcterms:modified xsi:type="dcterms:W3CDTF">2018-01-15T22:47:04Z</dcterms:modified>
</cp:coreProperties>
</file>