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362" r:id="rId2"/>
    <p:sldId id="363" r:id="rId3"/>
    <p:sldId id="385" r:id="rId4"/>
    <p:sldId id="386" r:id="rId5"/>
    <p:sldId id="364" r:id="rId6"/>
    <p:sldId id="365" r:id="rId7"/>
    <p:sldId id="366" r:id="rId8"/>
    <p:sldId id="367" r:id="rId9"/>
    <p:sldId id="368" r:id="rId10"/>
    <p:sldId id="369" r:id="rId11"/>
    <p:sldId id="370" r:id="rId12"/>
    <p:sldId id="371" r:id="rId13"/>
    <p:sldId id="372" r:id="rId14"/>
    <p:sldId id="373" r:id="rId15"/>
    <p:sldId id="374" r:id="rId16"/>
    <p:sldId id="381" r:id="rId17"/>
    <p:sldId id="375" r:id="rId18"/>
    <p:sldId id="376" r:id="rId19"/>
    <p:sldId id="377" r:id="rId20"/>
    <p:sldId id="378" r:id="rId21"/>
    <p:sldId id="379" r:id="rId22"/>
    <p:sldId id="380" r:id="rId23"/>
    <p:sldId id="384" r:id="rId24"/>
  </p:sldIdLst>
  <p:sldSz cx="9144000" cy="6858000" type="screen4x3"/>
  <p:notesSz cx="7099300" cy="10234613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9C349"/>
    <a:srgbClr val="CC0099"/>
    <a:srgbClr val="FA9500"/>
    <a:srgbClr val="FF9900"/>
    <a:srgbClr val="674F23"/>
    <a:srgbClr val="A17C36"/>
    <a:srgbClr val="5BBD8E"/>
    <a:srgbClr val="D7C7E3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 mitjà 2 - èmfasi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8" d="100"/>
          <a:sy n="58" d="100"/>
        </p:scale>
        <p:origin x="3274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capçaler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3" name="Contenidor de data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B0D231B5-7EAF-47C7-BFC2-37A37D053DCF}" type="datetimeFigureOut">
              <a:rPr lang="ca-ES"/>
              <a:pPr>
                <a:defRPr/>
              </a:pPr>
              <a:t>15/2/2019</a:t>
            </a:fld>
            <a:endParaRPr lang="ca-ES"/>
          </a:p>
        </p:txBody>
      </p:sp>
      <p:sp>
        <p:nvSpPr>
          <p:cNvPr id="4" name="Contenidor d'imatge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pPr lvl="0"/>
            <a:endParaRPr lang="ca-ES" noProof="0"/>
          </a:p>
        </p:txBody>
      </p:sp>
      <p:sp>
        <p:nvSpPr>
          <p:cNvPr id="5" name="Contenidor de notes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ca-ES" noProof="0"/>
              <a:t>Feu clic aquí per editar els estils de text</a:t>
            </a:r>
          </a:p>
          <a:p>
            <a:pPr lvl="1"/>
            <a:r>
              <a:rPr lang="ca-ES" noProof="0"/>
              <a:t>Segon nivell</a:t>
            </a:r>
          </a:p>
          <a:p>
            <a:pPr lvl="2"/>
            <a:r>
              <a:rPr lang="ca-ES" noProof="0"/>
              <a:t>Tercer nivell</a:t>
            </a:r>
          </a:p>
          <a:p>
            <a:pPr lvl="3"/>
            <a:r>
              <a:rPr lang="ca-ES" noProof="0"/>
              <a:t>Quart nivell</a:t>
            </a:r>
          </a:p>
          <a:p>
            <a:pPr lvl="4"/>
            <a:r>
              <a:rPr lang="ca-ES" noProof="0"/>
              <a:t>Cinquè nivell</a:t>
            </a:r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472066EE-2E57-4C42-A9F2-8060FE562F2D}" type="slidenum">
              <a:rPr lang="ca-ES"/>
              <a:pPr>
                <a:defRPr/>
              </a:pPr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408080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Contenidor d'imatge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7" name="Contenidor de not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a-ES"/>
          </a:p>
        </p:txBody>
      </p:sp>
      <p:sp>
        <p:nvSpPr>
          <p:cNvPr id="15363" name="Contenidor de número de diapositiva 3"/>
          <p:cNvSpPr txBox="1">
            <a:spLocks noGrp="1"/>
          </p:cNvSpPr>
          <p:nvPr/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>
              <a:defRPr/>
            </a:pPr>
            <a:fld id="{F1ECB41A-661B-4AA7-9155-8C692A7E5C4A}" type="slidenum">
              <a:rPr lang="ca-ES" sz="1300">
                <a:latin typeface="+mn-lt"/>
              </a:rPr>
              <a:pPr algn="r">
                <a:defRPr/>
              </a:pPr>
              <a:t>1</a:t>
            </a:fld>
            <a:endParaRPr lang="ca-ES" sz="13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510592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0"/>
          <p:cNvSpPr/>
          <p:nvPr/>
        </p:nvSpPr>
        <p:spPr>
          <a:xfrm>
            <a:off x="904875" y="3648075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21"/>
          <p:cNvSpPr/>
          <p:nvPr/>
        </p:nvSpPr>
        <p:spPr>
          <a:xfrm>
            <a:off x="904875" y="3648075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Títol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ca-ES"/>
              <a:t>Feu clic aquí per editar l'estil</a:t>
            </a:r>
            <a:endParaRPr lang="en-US"/>
          </a:p>
        </p:txBody>
      </p:sp>
      <p:sp>
        <p:nvSpPr>
          <p:cNvPr id="9" name="Subtítol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ca-ES"/>
              <a:t>Feu clic aquí per editar l'estil de subtítols del patró.</a:t>
            </a:r>
            <a:endParaRPr lang="en-US"/>
          </a:p>
        </p:txBody>
      </p:sp>
      <p:sp>
        <p:nvSpPr>
          <p:cNvPr id="10" name="Contenidor de data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r>
              <a:rPr lang="es-ES" dirty="0"/>
              <a:t>Mercè del Barrio</a:t>
            </a:r>
          </a:p>
        </p:txBody>
      </p:sp>
      <p:sp>
        <p:nvSpPr>
          <p:cNvPr id="11" name="Contenidor de peu de pàgina 16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2" name="Contenidor de número de diapositiva 28"/>
          <p:cNvSpPr>
            <a:spLocks noGrp="1"/>
          </p:cNvSpPr>
          <p:nvPr>
            <p:ph type="sldNum" sz="quarter" idx="12"/>
          </p:nvPr>
        </p:nvSpPr>
        <p:spPr>
          <a:xfrm>
            <a:off x="1216025" y="6354763"/>
            <a:ext cx="12192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A294D4-2FFB-42FA-A9A6-7291249C99B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/>
          </a:p>
        </p:txBody>
      </p:sp>
      <p:sp>
        <p:nvSpPr>
          <p:cNvPr id="3" name="Contenidor de text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a-ES"/>
              <a:t>Feu clic aquí per editar els estils de text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/>
          </a:p>
        </p:txBody>
      </p:sp>
      <p:sp>
        <p:nvSpPr>
          <p:cNvPr id="4" name="Contenidor de data 13"/>
          <p:cNvSpPr>
            <a:spLocks noGrp="1"/>
          </p:cNvSpPr>
          <p:nvPr>
            <p:ph type="dt" sz="half" idx="10"/>
          </p:nvPr>
        </p:nvSpPr>
        <p:spPr>
          <a:xfrm>
            <a:off x="6400800" y="6356350"/>
            <a:ext cx="228917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dirty="0"/>
              <a:t>Mercè del Barrio</a:t>
            </a:r>
          </a:p>
          <a:p>
            <a:pPr>
              <a:defRPr/>
            </a:pPr>
            <a:endParaRPr lang="es-ES" dirty="0"/>
          </a:p>
        </p:txBody>
      </p:sp>
      <p:sp>
        <p:nvSpPr>
          <p:cNvPr id="5" name="Contenidor de peu de pà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Contenidor de número de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D599CD-B689-421D-ADA1-583F0E94926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nector recte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5" name="Triangle isòsceles 7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Connector recte 8"/>
          <p:cNvSpPr>
            <a:spLocks noChangeShapeType="1"/>
          </p:cNvSpPr>
          <p:nvPr/>
        </p:nvSpPr>
        <p:spPr bwMode="auto">
          <a:xfrm rot="5400000">
            <a:off x="3630612" y="3201988"/>
            <a:ext cx="585152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ítol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a-ES"/>
              <a:t>Feu clic aquí per editar l'estil</a:t>
            </a:r>
            <a:endParaRPr lang="en-US"/>
          </a:p>
        </p:txBody>
      </p:sp>
      <p:sp>
        <p:nvSpPr>
          <p:cNvPr id="3" name="Contenidor de text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a-ES"/>
              <a:t>Feu clic aquí per editar els estils de text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/>
          </a:p>
        </p:txBody>
      </p:sp>
      <p:sp>
        <p:nvSpPr>
          <p:cNvPr id="7" name="Contenidor de data 3"/>
          <p:cNvSpPr>
            <a:spLocks noGrp="1"/>
          </p:cNvSpPr>
          <p:nvPr>
            <p:ph type="dt" sz="half" idx="10"/>
          </p:nvPr>
        </p:nvSpPr>
        <p:spPr>
          <a:xfrm>
            <a:off x="6400800" y="6356350"/>
            <a:ext cx="228917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dirty="0"/>
              <a:t>Mercè del Barrio</a:t>
            </a:r>
          </a:p>
          <a:p>
            <a:pPr>
              <a:defRPr/>
            </a:pPr>
            <a:endParaRPr lang="es-ES" dirty="0"/>
          </a:p>
        </p:txBody>
      </p:sp>
      <p:sp>
        <p:nvSpPr>
          <p:cNvPr id="8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25BC27-99CA-4765-BB07-852B3C8E4E28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data 13"/>
          <p:cNvSpPr>
            <a:spLocks noGrp="1"/>
          </p:cNvSpPr>
          <p:nvPr>
            <p:ph type="dt" sz="half" idx="10"/>
          </p:nvPr>
        </p:nvSpPr>
        <p:spPr>
          <a:xfrm>
            <a:off x="6400800" y="6356350"/>
            <a:ext cx="228917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dirty="0"/>
              <a:t>Mercè del Barrio</a:t>
            </a:r>
          </a:p>
          <a:p>
            <a:pPr>
              <a:defRPr/>
            </a:pPr>
            <a:endParaRPr lang="es-ES" dirty="0"/>
          </a:p>
        </p:txBody>
      </p:sp>
      <p:sp>
        <p:nvSpPr>
          <p:cNvPr id="3" name="Contenidor de peu de pà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Contenidor de número de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E95051-FA29-4DD0-9B61-3D26CF9F498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/>
          </a:p>
        </p:txBody>
      </p:sp>
      <p:sp>
        <p:nvSpPr>
          <p:cNvPr id="8" name="Contenidor de contingut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/>
            <a:r>
              <a:rPr lang="ca-ES"/>
              <a:t>Feu clic aquí per editar els estils de text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/>
          </a:p>
        </p:txBody>
      </p:sp>
      <p:sp>
        <p:nvSpPr>
          <p:cNvPr id="5" name="Contenidor de peu de pà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Contenidor de número de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E2C004-08AF-4BBF-A150-022D6F03247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E2FE37A-580E-461E-9FB1-764E0B51B363}"/>
              </a:ext>
            </a:extLst>
          </p:cNvPr>
          <p:cNvSpPr txBox="1"/>
          <p:nvPr userDrawn="1"/>
        </p:nvSpPr>
        <p:spPr>
          <a:xfrm>
            <a:off x="6403988" y="6479460"/>
            <a:ext cx="23042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a-ES" sz="1000" dirty="0">
                <a:latin typeface="+mn-lt"/>
              </a:rPr>
              <a:t>Mercè del Barrio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pçalera de la secció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914400" y="2819400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914400" y="2819400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/>
          <a:lstStyle>
            <a:lvl1pPr algn="r">
              <a:buNone/>
              <a:defRPr sz="3200" b="0" cap="none" baseline="0"/>
            </a:lvl1pPr>
          </a:lstStyle>
          <a:p>
            <a:r>
              <a:rPr lang="ca-ES"/>
              <a:t>Feu clic aquí per editar l'estil</a:t>
            </a:r>
            <a:endParaRPr lang="en-US"/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ca-ES"/>
              <a:t>Feu clic aquí per editar els estils de text</a:t>
            </a:r>
          </a:p>
        </p:txBody>
      </p:sp>
      <p:sp>
        <p:nvSpPr>
          <p:cNvPr id="6" name="Contenidor de data 3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dirty="0"/>
              <a:t>Mercè del Barrio</a:t>
            </a:r>
          </a:p>
          <a:p>
            <a:pPr>
              <a:defRPr/>
            </a:pPr>
            <a:endParaRPr lang="es-ES" dirty="0"/>
          </a:p>
        </p:txBody>
      </p:sp>
      <p:sp>
        <p:nvSpPr>
          <p:cNvPr id="7" name="Contenidor de peu de pàgina 4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Conteni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69975" y="6354763"/>
            <a:ext cx="1520825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39DB49-38D1-43B9-838A-AB94EB0C0D6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ca-ES"/>
              <a:t>Feu clic aquí per editar l'estil</a:t>
            </a:r>
            <a:endParaRPr lang="en-US"/>
          </a:p>
        </p:txBody>
      </p:sp>
      <p:sp>
        <p:nvSpPr>
          <p:cNvPr id="9" name="Contenidor de contingut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/>
            <a:r>
              <a:rPr lang="ca-ES"/>
              <a:t>Feu clic aquí per editar els estils de text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/>
          </a:p>
        </p:txBody>
      </p:sp>
      <p:sp>
        <p:nvSpPr>
          <p:cNvPr id="11" name="Contenidor de contingut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/>
            <a:r>
              <a:rPr lang="ca-ES"/>
              <a:t>Feu clic aquí per editar els estils de text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/>
          </a:p>
        </p:txBody>
      </p:sp>
      <p:sp>
        <p:nvSpPr>
          <p:cNvPr id="5" name="Contenidor de data 13"/>
          <p:cNvSpPr>
            <a:spLocks noGrp="1"/>
          </p:cNvSpPr>
          <p:nvPr>
            <p:ph type="dt" sz="half" idx="10"/>
          </p:nvPr>
        </p:nvSpPr>
        <p:spPr>
          <a:xfrm>
            <a:off x="6400800" y="6356350"/>
            <a:ext cx="228917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dirty="0"/>
              <a:t>Mercè del Barrio</a:t>
            </a:r>
          </a:p>
          <a:p>
            <a:pPr>
              <a:defRPr/>
            </a:pPr>
            <a:endParaRPr lang="es-ES" dirty="0"/>
          </a:p>
        </p:txBody>
      </p:sp>
      <p:sp>
        <p:nvSpPr>
          <p:cNvPr id="6" name="Contenidor de peu de pà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Contenidor de número de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1366C-B93A-408C-A4F4-994DDA4DAA1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ca-ES"/>
              <a:t>Feu clic aquí per editar l'estil</a:t>
            </a:r>
            <a:endParaRPr lang="en-US"/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ca-ES"/>
              <a:t>Feu clic aquí per editar els estils de text</a:t>
            </a:r>
          </a:p>
        </p:txBody>
      </p:sp>
      <p:sp>
        <p:nvSpPr>
          <p:cNvPr id="4" name="Contenidor de text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ca-ES"/>
              <a:t>Feu clic aquí per editar els estils de text</a:t>
            </a:r>
          </a:p>
        </p:txBody>
      </p:sp>
      <p:sp>
        <p:nvSpPr>
          <p:cNvPr id="11" name="Contenidor de contingut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/>
            <a:r>
              <a:rPr lang="ca-ES"/>
              <a:t>Feu clic aquí per editar els estils de text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/>
          </a:p>
        </p:txBody>
      </p:sp>
      <p:sp>
        <p:nvSpPr>
          <p:cNvPr id="13" name="Contenidor de contingut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/>
            <a:r>
              <a:rPr lang="ca-ES"/>
              <a:t>Feu clic aquí per editar els estils de text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/>
          </a:p>
        </p:txBody>
      </p:sp>
      <p:sp>
        <p:nvSpPr>
          <p:cNvPr id="7" name="Contenidor de data 13"/>
          <p:cNvSpPr>
            <a:spLocks noGrp="1"/>
          </p:cNvSpPr>
          <p:nvPr>
            <p:ph type="dt" sz="half" idx="10"/>
          </p:nvPr>
        </p:nvSpPr>
        <p:spPr>
          <a:xfrm>
            <a:off x="6400800" y="6356350"/>
            <a:ext cx="228917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dirty="0"/>
              <a:t>Mercè del Barrio</a:t>
            </a:r>
          </a:p>
          <a:p>
            <a:pPr>
              <a:defRPr/>
            </a:pPr>
            <a:endParaRPr lang="es-ES" dirty="0"/>
          </a:p>
        </p:txBody>
      </p:sp>
      <p:sp>
        <p:nvSpPr>
          <p:cNvPr id="8" name="Contenidor de peu de pà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Contenidor de número de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372139-2186-47F7-82C8-7DF717E8E7C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angle isòsceles 5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ca-ES"/>
              <a:t>Feu clic aquí per editar l'estil</a:t>
            </a:r>
            <a:endParaRPr lang="en-US"/>
          </a:p>
        </p:txBody>
      </p:sp>
      <p:sp>
        <p:nvSpPr>
          <p:cNvPr id="4" name="Contenidor de data 2"/>
          <p:cNvSpPr>
            <a:spLocks noGrp="1"/>
          </p:cNvSpPr>
          <p:nvPr>
            <p:ph type="dt" sz="half" idx="10"/>
          </p:nvPr>
        </p:nvSpPr>
        <p:spPr>
          <a:xfrm>
            <a:off x="6400800" y="6356350"/>
            <a:ext cx="228917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dirty="0"/>
              <a:t>Mercè del Barrio</a:t>
            </a:r>
          </a:p>
          <a:p>
            <a:pPr>
              <a:defRPr/>
            </a:pPr>
            <a:endParaRPr lang="es-ES" dirty="0"/>
          </a:p>
        </p:txBody>
      </p:sp>
      <p:sp>
        <p:nvSpPr>
          <p:cNvPr id="5" name="Contenidor de peu de pà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Conteni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684D3F-408C-488A-81EE-9ACEB8F226D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nector recte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3" name="Triangle isòsceles 5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Contenidor de data 1"/>
          <p:cNvSpPr>
            <a:spLocks noGrp="1"/>
          </p:cNvSpPr>
          <p:nvPr>
            <p:ph type="dt" sz="half" idx="10"/>
          </p:nvPr>
        </p:nvSpPr>
        <p:spPr>
          <a:xfrm>
            <a:off x="6400800" y="6356350"/>
            <a:ext cx="228917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dirty="0"/>
              <a:t>Mercè del Barrio</a:t>
            </a:r>
          </a:p>
          <a:p>
            <a:pPr>
              <a:defRPr/>
            </a:pPr>
            <a:endParaRPr lang="es-ES" dirty="0"/>
          </a:p>
        </p:txBody>
      </p:sp>
      <p:sp>
        <p:nvSpPr>
          <p:cNvPr id="5" name="Contenidor de peu de pà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Conteni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9CF4B-DE1F-4F5C-A31A-B9C665DCFCC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nector recte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Connector recte 9"/>
          <p:cNvSpPr>
            <a:spLocks noChangeShapeType="1"/>
          </p:cNvSpPr>
          <p:nvPr/>
        </p:nvSpPr>
        <p:spPr bwMode="auto">
          <a:xfrm rot="5400000">
            <a:off x="3160712" y="3324226"/>
            <a:ext cx="603567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Triangle isòsceles 8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ca-ES"/>
              <a:t>Feu clic aquí per editar l'estil</a:t>
            </a:r>
            <a:endParaRPr lang="en-US"/>
          </a:p>
        </p:txBody>
      </p:sp>
      <p:sp>
        <p:nvSpPr>
          <p:cNvPr id="3" name="Contenidor de text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ca-ES"/>
              <a:t>Feu clic aquí per editar els estils de text</a:t>
            </a:r>
          </a:p>
        </p:txBody>
      </p:sp>
      <p:sp>
        <p:nvSpPr>
          <p:cNvPr id="12" name="Contenidor de contingut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/>
            <a:r>
              <a:rPr lang="ca-ES"/>
              <a:t>Feu clic aquí per editar els estils de text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/>
          </a:p>
        </p:txBody>
      </p:sp>
      <p:sp>
        <p:nvSpPr>
          <p:cNvPr id="8" name="Contenidor de data 4"/>
          <p:cNvSpPr>
            <a:spLocks noGrp="1"/>
          </p:cNvSpPr>
          <p:nvPr>
            <p:ph type="dt" sz="half" idx="10"/>
          </p:nvPr>
        </p:nvSpPr>
        <p:spPr>
          <a:xfrm>
            <a:off x="6400800" y="6356350"/>
            <a:ext cx="228917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dirty="0"/>
              <a:t>Mercè del Barrio</a:t>
            </a:r>
          </a:p>
          <a:p>
            <a:pPr>
              <a:defRPr/>
            </a:pPr>
            <a:endParaRPr lang="es-ES" dirty="0"/>
          </a:p>
        </p:txBody>
      </p:sp>
      <p:sp>
        <p:nvSpPr>
          <p:cNvPr id="9" name="Contenidor de peu de pà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" name="Conteni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580192-9EA3-4853-8F3C-B6ED5D5C317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tge amb llegend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nector recte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Triangle isòsceles 8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9"/>
          <p:cNvSpPr/>
          <p:nvPr/>
        </p:nvSpPr>
        <p:spPr>
          <a:xfrm>
            <a:off x="457200" y="500063"/>
            <a:ext cx="182563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ca-ES"/>
              <a:t>Feu clic aquí per editar l'estil</a:t>
            </a:r>
            <a:endParaRPr lang="en-US"/>
          </a:p>
        </p:txBody>
      </p:sp>
      <p:sp>
        <p:nvSpPr>
          <p:cNvPr id="3" name="Contenidor d'imatge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pPr lvl="0"/>
            <a:r>
              <a:rPr lang="ca-ES" noProof="0"/>
              <a:t>Feu clic a la icona per afegir una imatge</a:t>
            </a:r>
            <a:endParaRPr lang="en-US" noProof="0" dirty="0"/>
          </a:p>
        </p:txBody>
      </p:sp>
      <p:sp>
        <p:nvSpPr>
          <p:cNvPr id="4" name="Contenidor de text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ca-ES"/>
              <a:t>Feu clic aquí per editar els estils de text</a:t>
            </a:r>
          </a:p>
        </p:txBody>
      </p:sp>
      <p:sp>
        <p:nvSpPr>
          <p:cNvPr id="8" name="Contenidor de data 4"/>
          <p:cNvSpPr>
            <a:spLocks noGrp="1"/>
          </p:cNvSpPr>
          <p:nvPr>
            <p:ph type="dt" sz="half" idx="10"/>
          </p:nvPr>
        </p:nvSpPr>
        <p:spPr>
          <a:xfrm>
            <a:off x="6400800" y="6356350"/>
            <a:ext cx="228917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dirty="0"/>
              <a:t>Mercè del Barrio</a:t>
            </a:r>
          </a:p>
          <a:p>
            <a:pPr>
              <a:defRPr/>
            </a:pPr>
            <a:endParaRPr lang="es-ES" dirty="0"/>
          </a:p>
        </p:txBody>
      </p:sp>
      <p:sp>
        <p:nvSpPr>
          <p:cNvPr id="9" name="Contenidor de peu de pà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" name="Conteni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AF2915-6F6A-4F33-A41F-63FA5454D3E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Contenidor de títol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ca-ES"/>
              <a:t>Feu clic aquí per editar l'estil</a:t>
            </a:r>
            <a:endParaRPr lang="en-US"/>
          </a:p>
        </p:txBody>
      </p:sp>
      <p:sp>
        <p:nvSpPr>
          <p:cNvPr id="1027" name="Contenidor de text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a-ES"/>
              <a:t>Feu clic aquí per editar els estils de text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/>
          </a:p>
        </p:txBody>
      </p:sp>
      <p:sp>
        <p:nvSpPr>
          <p:cNvPr id="3" name="Contenidor de peu de pàgina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23" name="Contenidor de número de diapositiva 22"/>
          <p:cNvSpPr>
            <a:spLocks noGrp="1"/>
          </p:cNvSpPr>
          <p:nvPr>
            <p:ph type="sldNum" sz="quarter" idx="4"/>
          </p:nvPr>
        </p:nvSpPr>
        <p:spPr>
          <a:xfrm>
            <a:off x="612775" y="6356350"/>
            <a:ext cx="1981200" cy="3651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D7CC9F9-2302-44C7-87C9-6E082D11AA1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29" name="Connector recte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Triangle isòsceles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DFC5DEA6-1BB2-41AD-8E6C-6F34E81EFD7F}"/>
              </a:ext>
            </a:extLst>
          </p:cNvPr>
          <p:cNvSpPr txBox="1"/>
          <p:nvPr userDrawn="1"/>
        </p:nvSpPr>
        <p:spPr>
          <a:xfrm>
            <a:off x="6403988" y="6479460"/>
            <a:ext cx="23042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a-ES" sz="1000" dirty="0">
                <a:latin typeface="+mn-lt"/>
              </a:rPr>
              <a:t>Mercè del Barrio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2" r:id="rId2"/>
    <p:sldLayoutId id="2147483674" r:id="rId3"/>
    <p:sldLayoutId id="2147483671" r:id="rId4"/>
    <p:sldLayoutId id="2147483670" r:id="rId5"/>
    <p:sldLayoutId id="2147483675" r:id="rId6"/>
    <p:sldLayoutId id="2147483676" r:id="rId7"/>
    <p:sldLayoutId id="2147483677" r:id="rId8"/>
    <p:sldLayoutId id="2147483678" r:id="rId9"/>
    <p:sldLayoutId id="2147483669" r:id="rId10"/>
    <p:sldLayoutId id="2147483679" r:id="rId11"/>
    <p:sldLayoutId id="2147483668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itchFamily="2" charset="2"/>
        <a:buChar char="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apliense.xtec.cat/arc/node/508" TargetMode="Externa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ítol 1"/>
          <p:cNvSpPr>
            <a:spLocks noGrp="1"/>
          </p:cNvSpPr>
          <p:nvPr>
            <p:ph type="ctrTitle" idx="4294967295"/>
          </p:nvPr>
        </p:nvSpPr>
        <p:spPr>
          <a:xfrm>
            <a:off x="1219200" y="3886200"/>
            <a:ext cx="6858000" cy="990600"/>
          </a:xfrm>
        </p:spPr>
        <p:txBody>
          <a:bodyPr anchor="t"/>
          <a:lstStyle/>
          <a:p>
            <a:pPr algn="r" eaLnBrk="1" hangingPunct="1"/>
            <a:r>
              <a:rPr lang="ca-ES" sz="2800" dirty="0">
                <a:solidFill>
                  <a:schemeClr val="tx1"/>
                </a:solidFill>
              </a:rPr>
              <a:t>Observant cèl·lules!</a:t>
            </a:r>
          </a:p>
        </p:txBody>
      </p:sp>
      <p:sp>
        <p:nvSpPr>
          <p:cNvPr id="4" name="2 Subtítulo"/>
          <p:cNvSpPr>
            <a:spLocks noGrp="1"/>
          </p:cNvSpPr>
          <p:nvPr>
            <p:ph type="subTitle" idx="4294967295"/>
          </p:nvPr>
        </p:nvSpPr>
        <p:spPr>
          <a:xfrm>
            <a:off x="1219200" y="5124450"/>
            <a:ext cx="6858000" cy="533400"/>
          </a:xfrm>
        </p:spPr>
        <p:txBody>
          <a:bodyPr>
            <a:noAutofit/>
          </a:bodyPr>
          <a:lstStyle/>
          <a:p>
            <a:pPr marL="0" indent="0" algn="r" eaLnBrk="1" hangingPunct="1">
              <a:buFont typeface="Wingdings 3" pitchFamily="18" charset="2"/>
              <a:buNone/>
            </a:pPr>
            <a:r>
              <a:rPr lang="ca-ES" sz="1200" dirty="0">
                <a:solidFill>
                  <a:schemeClr val="tx2"/>
                </a:solidFill>
                <a:latin typeface="Bookman Old Style" pitchFamily="18" charset="0"/>
              </a:rPr>
              <a:t>4t ESO</a:t>
            </a:r>
          </a:p>
          <a:p>
            <a:pPr marL="0" indent="0" algn="r" eaLnBrk="1" hangingPunct="1">
              <a:buFont typeface="Wingdings 3" pitchFamily="18" charset="2"/>
              <a:buNone/>
            </a:pPr>
            <a:r>
              <a:rPr lang="ca-ES" sz="1200" dirty="0">
                <a:solidFill>
                  <a:schemeClr val="tx2"/>
                </a:solidFill>
                <a:latin typeface="Bookman Old Style" pitchFamily="18" charset="0"/>
              </a:rPr>
              <a:t>Mercè del Barrio </a:t>
            </a:r>
            <a:r>
              <a:rPr lang="ca-ES" sz="1200" dirty="0" err="1">
                <a:solidFill>
                  <a:schemeClr val="tx2"/>
                </a:solidFill>
                <a:latin typeface="Bookman Old Style" pitchFamily="18" charset="0"/>
              </a:rPr>
              <a:t>Arranz</a:t>
            </a:r>
            <a:r>
              <a:rPr lang="ca-ES" sz="1200" dirty="0">
                <a:solidFill>
                  <a:schemeClr val="tx2"/>
                </a:solidFill>
                <a:latin typeface="Bookman Old Style" pitchFamily="18" charset="0"/>
              </a:rPr>
              <a:t> curs 2018-2019</a:t>
            </a:r>
          </a:p>
        </p:txBody>
      </p:sp>
    </p:spTree>
    <p:extLst>
      <p:ext uri="{BB962C8B-B14F-4D97-AF65-F5344CB8AC3E}">
        <p14:creationId xmlns:p14="http://schemas.microsoft.com/office/powerpoint/2010/main" val="23559639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5 CuadroTexto"/>
          <p:cNvSpPr txBox="1">
            <a:spLocks noChangeArrowheads="1"/>
          </p:cNvSpPr>
          <p:nvPr/>
        </p:nvSpPr>
        <p:spPr bwMode="auto">
          <a:xfrm>
            <a:off x="611188" y="5594350"/>
            <a:ext cx="24288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a-ES" sz="1200">
                <a:latin typeface="Tw Cen MT" pitchFamily="34" charset="0"/>
              </a:rPr>
              <a:t>Num. Augments</a:t>
            </a:r>
            <a:r>
              <a:rPr lang="ca-ES" sz="1200" i="1">
                <a:latin typeface="Tw Cen MT" pitchFamily="34" charset="0"/>
              </a:rPr>
              <a:t>: ____________</a:t>
            </a:r>
          </a:p>
        </p:txBody>
      </p:sp>
      <p:sp>
        <p:nvSpPr>
          <p:cNvPr id="28675" name="8 CuadroTexto"/>
          <p:cNvSpPr txBox="1">
            <a:spLocks noChangeArrowheads="1"/>
          </p:cNvSpPr>
          <p:nvPr/>
        </p:nvSpPr>
        <p:spPr bwMode="auto">
          <a:xfrm>
            <a:off x="6896100" y="3392488"/>
            <a:ext cx="24288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a-ES" sz="2000" b="1">
                <a:solidFill>
                  <a:srgbClr val="A17C36"/>
                </a:solidFill>
                <a:latin typeface="Gill Sans MT" pitchFamily="34" charset="0"/>
                <a:cs typeface="Aharoni" pitchFamily="2" charset="-79"/>
              </a:rPr>
              <a:t>Conclusions</a:t>
            </a:r>
          </a:p>
        </p:txBody>
      </p:sp>
      <p:sp>
        <p:nvSpPr>
          <p:cNvPr id="28676" name="9 CuadroTexto"/>
          <p:cNvSpPr txBox="1">
            <a:spLocks noChangeArrowheads="1"/>
          </p:cNvSpPr>
          <p:nvPr/>
        </p:nvSpPr>
        <p:spPr bwMode="auto">
          <a:xfrm>
            <a:off x="3727450" y="3429000"/>
            <a:ext cx="24288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a-ES" sz="2000" b="1">
                <a:solidFill>
                  <a:srgbClr val="A17C36"/>
                </a:solidFill>
                <a:latin typeface="Gill Sans MT" pitchFamily="34" charset="0"/>
                <a:cs typeface="Aharoni" pitchFamily="2" charset="-79"/>
              </a:rPr>
              <a:t>Argumentació</a:t>
            </a:r>
          </a:p>
        </p:txBody>
      </p:sp>
      <p:sp>
        <p:nvSpPr>
          <p:cNvPr id="11" name="10 Flecha derecha"/>
          <p:cNvSpPr/>
          <p:nvPr/>
        </p:nvSpPr>
        <p:spPr>
          <a:xfrm>
            <a:off x="3063875" y="3571875"/>
            <a:ext cx="357188" cy="214313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a-ES"/>
          </a:p>
        </p:txBody>
      </p:sp>
      <p:sp>
        <p:nvSpPr>
          <p:cNvPr id="12" name="11 Flecha derecha"/>
          <p:cNvSpPr>
            <a:spLocks noChangeArrowheads="1"/>
          </p:cNvSpPr>
          <p:nvPr/>
        </p:nvSpPr>
        <p:spPr bwMode="auto">
          <a:xfrm>
            <a:off x="6372225" y="3517900"/>
            <a:ext cx="357188" cy="214313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tx1"/>
          </a:solidFill>
          <a:ln w="19050" algn="ctr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a-ES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28679" name="8 CuadroTexto"/>
          <p:cNvSpPr txBox="1">
            <a:spLocks noChangeArrowheads="1"/>
          </p:cNvSpPr>
          <p:nvPr/>
        </p:nvSpPr>
        <p:spPr bwMode="auto">
          <a:xfrm>
            <a:off x="539750" y="2108200"/>
            <a:ext cx="64087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a-ES" sz="2000" b="1">
                <a:solidFill>
                  <a:srgbClr val="A17C36"/>
                </a:solidFill>
                <a:latin typeface="Gill Sans MT" pitchFamily="34" charset="0"/>
                <a:cs typeface="Aharoni" pitchFamily="2" charset="-79"/>
              </a:rPr>
              <a:t>Observació dels resultats, anàlisi i discussió</a:t>
            </a:r>
          </a:p>
        </p:txBody>
      </p:sp>
      <p:sp>
        <p:nvSpPr>
          <p:cNvPr id="28680" name="Rectangle 11"/>
          <p:cNvSpPr>
            <a:spLocks/>
          </p:cNvSpPr>
          <p:nvPr/>
        </p:nvSpPr>
        <p:spPr bwMode="auto">
          <a:xfrm>
            <a:off x="3276600" y="3789363"/>
            <a:ext cx="3097213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algn="justLow" eaLnBrk="0" hangingPunct="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None/>
            </a:pPr>
            <a:endParaRPr lang="ca-ES" sz="1500">
              <a:latin typeface="Gill Sans MT" pitchFamily="34" charset="0"/>
            </a:endParaRPr>
          </a:p>
          <a:p>
            <a:pPr marL="273050" indent="-273050" algn="justLow" eaLnBrk="0" hangingPunct="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500">
                <a:latin typeface="Gill Sans MT" pitchFamily="34" charset="0"/>
              </a:rPr>
              <a:t>Quines estructures has pogut observar? Quina és la seva funció?</a:t>
            </a:r>
          </a:p>
          <a:p>
            <a:pPr marL="273050" indent="-273050" algn="justLow" eaLnBrk="0" hangingPunct="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500">
                <a:latin typeface="Gill Sans MT" pitchFamily="34" charset="0"/>
              </a:rPr>
              <a:t>A quin domini i regne pertanyen el éssers vius que has observat.</a:t>
            </a:r>
          </a:p>
          <a:p>
            <a:pPr marL="273050" indent="-273050" algn="justLow" eaLnBrk="0" hangingPunct="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500">
                <a:latin typeface="Gill Sans MT" pitchFamily="34" charset="0"/>
              </a:rPr>
              <a:t>Feu una taula amb les estructures observades i les que no heu pogut observar al microscopi. </a:t>
            </a:r>
          </a:p>
        </p:txBody>
      </p:sp>
      <p:sp>
        <p:nvSpPr>
          <p:cNvPr id="28681" name="Rectangle 12"/>
          <p:cNvSpPr>
            <a:spLocks noChangeArrowheads="1"/>
          </p:cNvSpPr>
          <p:nvPr/>
        </p:nvSpPr>
        <p:spPr bwMode="auto">
          <a:xfrm>
            <a:off x="563563" y="2565400"/>
            <a:ext cx="2376487" cy="2808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_tradnl"/>
          </a:p>
        </p:txBody>
      </p:sp>
      <p:sp>
        <p:nvSpPr>
          <p:cNvPr id="28682" name="Rectangle 13"/>
          <p:cNvSpPr>
            <a:spLocks noChangeArrowheads="1"/>
          </p:cNvSpPr>
          <p:nvPr/>
        </p:nvSpPr>
        <p:spPr bwMode="auto">
          <a:xfrm>
            <a:off x="539750" y="1303338"/>
            <a:ext cx="8135938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Low">
              <a:tabLst>
                <a:tab pos="269875" algn="l"/>
              </a:tabLst>
            </a:pPr>
            <a:r>
              <a:rPr lang="ca-ES" sz="1400"/>
              <a:t>Feu una descripció de la tècnica utilitzada analitzant el perquè.  Exemple: Per què hem utilitzat aquest ésser viu o teixit? com i perquè hem fixat la mostra? per què hem tenyit amb el colorant?  per què rentem?  per què cal estendre el teixit? problemes amb què us heu trobat, etc…. </a:t>
            </a:r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159D2E1E-1EA0-4F5B-BDB9-CECAAFE9EC8A}"/>
              </a:ext>
            </a:extLst>
          </p:cNvPr>
          <p:cNvSpPr txBox="1"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ca-ES" sz="2800" dirty="0"/>
              <a:t>Anem a esbrinar-ho! (1) </a:t>
            </a:r>
            <a:br>
              <a:rPr lang="ca-ES" dirty="0"/>
            </a:br>
            <a:r>
              <a:rPr lang="ca-ES" dirty="0">
                <a:solidFill>
                  <a:srgbClr val="CC0099"/>
                </a:solidFill>
              </a:rPr>
              <a:t>A</a:t>
            </a:r>
            <a:r>
              <a:rPr lang="ca-ES" sz="2400" dirty="0">
                <a:solidFill>
                  <a:srgbClr val="CC0099"/>
                </a:solidFill>
              </a:rPr>
              <a:t>nimals i ......</a:t>
            </a:r>
          </a:p>
        </p:txBody>
      </p:sp>
    </p:spTree>
    <p:extLst>
      <p:ext uri="{BB962C8B-B14F-4D97-AF65-F5344CB8AC3E}">
        <p14:creationId xmlns:p14="http://schemas.microsoft.com/office/powerpoint/2010/main" val="3863993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0 CuadroTexto"/>
          <p:cNvSpPr txBox="1">
            <a:spLocks noChangeArrowheads="1"/>
          </p:cNvSpPr>
          <p:nvPr/>
        </p:nvSpPr>
        <p:spPr bwMode="auto">
          <a:xfrm>
            <a:off x="2000250" y="6488113"/>
            <a:ext cx="65722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ca-ES" sz="1200" i="1">
                <a:latin typeface="Gill Sans MT" pitchFamily="34" charset="0"/>
              </a:rPr>
              <a:t>Activitat adaptada de: </a:t>
            </a:r>
            <a:r>
              <a:rPr lang="es-ES" sz="1200" i="1">
                <a:latin typeface="Gill Sans MT" pitchFamily="34" charset="0"/>
                <a:hlinkClick r:id="rId2"/>
              </a:rPr>
              <a:t>http://apliense.xtec.cat/arc/node/508</a:t>
            </a:r>
            <a:endParaRPr lang="ca-ES" sz="1200" i="1">
              <a:latin typeface="Gill Sans MT" pitchFamily="34" charset="0"/>
            </a:endParaRPr>
          </a:p>
        </p:txBody>
      </p:sp>
      <p:sp>
        <p:nvSpPr>
          <p:cNvPr id="29699" name="2 Marcador de contenido"/>
          <p:cNvSpPr>
            <a:spLocks/>
          </p:cNvSpPr>
          <p:nvPr/>
        </p:nvSpPr>
        <p:spPr bwMode="auto">
          <a:xfrm>
            <a:off x="611188" y="4510088"/>
            <a:ext cx="7993062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19088" indent="-319088" algn="justLow">
              <a:buClr>
                <a:schemeClr val="accent1"/>
              </a:buClr>
              <a:buSzPct val="76000"/>
              <a:buFont typeface="Wingdings 3" pitchFamily="18" charset="2"/>
              <a:buNone/>
            </a:pPr>
            <a:r>
              <a:rPr lang="ca-ES" sz="1900" b="1" dirty="0">
                <a:solidFill>
                  <a:srgbClr val="674F23"/>
                </a:solidFill>
                <a:latin typeface="Gill Sans MT" pitchFamily="34" charset="0"/>
                <a:cs typeface="Aharoni" pitchFamily="2" charset="-79"/>
              </a:rPr>
              <a:t>Procediment</a:t>
            </a:r>
          </a:p>
          <a:p>
            <a:pPr marL="319088" indent="-319088" algn="justLow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700" dirty="0">
                <a:latin typeface="Gill Sans MT" pitchFamily="34" charset="0"/>
              </a:rPr>
              <a:t>En un cobreobjectes poseu una gota d’aigua.</a:t>
            </a:r>
          </a:p>
          <a:p>
            <a:pPr marL="319088" indent="-319088" algn="justLow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700" dirty="0">
                <a:latin typeface="Gill Sans MT" pitchFamily="34" charset="0"/>
              </a:rPr>
              <a:t>Agafeu una mica de floridura i barregeu-la amb l’aigua.</a:t>
            </a:r>
          </a:p>
          <a:p>
            <a:pPr marL="319088" indent="-319088" algn="justLow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700" dirty="0">
                <a:latin typeface="Gill Sans MT" pitchFamily="34" charset="0"/>
              </a:rPr>
              <a:t>Poseu un cobreobjectes.</a:t>
            </a:r>
          </a:p>
          <a:p>
            <a:pPr marL="319088" indent="-319088" algn="justLow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700" dirty="0">
                <a:latin typeface="Gill Sans MT" pitchFamily="34" charset="0"/>
              </a:rPr>
              <a:t>Feu l</a:t>
            </a:r>
            <a:r>
              <a:rPr lang="ca-ES" sz="1700" b="1" dirty="0">
                <a:latin typeface="Gill Sans MT" pitchFamily="34" charset="0"/>
              </a:rPr>
              <a:t>’observació</a:t>
            </a:r>
            <a:r>
              <a:rPr lang="ca-ES" sz="1700" dirty="0">
                <a:latin typeface="Gill Sans MT" pitchFamily="34" charset="0"/>
              </a:rPr>
              <a:t> al microscopi, </a:t>
            </a:r>
            <a:r>
              <a:rPr lang="ca-ES" sz="1700" b="1" dirty="0">
                <a:latin typeface="Gill Sans MT" pitchFamily="34" charset="0"/>
              </a:rPr>
              <a:t>dibuixeu</a:t>
            </a:r>
            <a:r>
              <a:rPr lang="ca-ES" sz="1700" dirty="0">
                <a:latin typeface="Gill Sans MT" pitchFamily="34" charset="0"/>
              </a:rPr>
              <a:t> i feu fotos del que veieu a l’augment que cregueu més adequat. </a:t>
            </a:r>
          </a:p>
          <a:p>
            <a:pPr marL="319088" indent="-319088" algn="justLow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endParaRPr lang="ca-ES" sz="1700" dirty="0">
              <a:latin typeface="Gill Sans MT" pitchFamily="34" charset="0"/>
            </a:endParaRPr>
          </a:p>
        </p:txBody>
      </p:sp>
      <p:sp>
        <p:nvSpPr>
          <p:cNvPr id="29700" name="2 Marcador de contenido"/>
          <p:cNvSpPr>
            <a:spLocks/>
          </p:cNvSpPr>
          <p:nvPr/>
        </p:nvSpPr>
        <p:spPr bwMode="auto">
          <a:xfrm>
            <a:off x="4643438" y="1701800"/>
            <a:ext cx="4032250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19088" indent="-319088">
              <a:buClr>
                <a:schemeClr val="accent1"/>
              </a:buClr>
              <a:buSzPct val="76000"/>
              <a:buFont typeface="Wingdings 3" pitchFamily="18" charset="2"/>
              <a:buNone/>
            </a:pPr>
            <a:r>
              <a:rPr lang="es-ES" sz="2000" b="1" dirty="0" err="1">
                <a:solidFill>
                  <a:srgbClr val="A17C36"/>
                </a:solidFill>
                <a:latin typeface="Gill Sans MT" pitchFamily="34" charset="0"/>
                <a:cs typeface="Aharoni" pitchFamily="2" charset="-79"/>
              </a:rPr>
              <a:t>Disseny</a:t>
            </a:r>
            <a:r>
              <a:rPr lang="es-ES" sz="2000" b="1" dirty="0">
                <a:solidFill>
                  <a:srgbClr val="A17C36"/>
                </a:solidFill>
                <a:latin typeface="Gill Sans MT" pitchFamily="34" charset="0"/>
                <a:cs typeface="Aharoni" pitchFamily="2" charset="-79"/>
              </a:rPr>
              <a:t> experimental</a:t>
            </a:r>
          </a:p>
          <a:p>
            <a:pPr marL="319088" indent="-319088">
              <a:buClr>
                <a:schemeClr val="accent1"/>
              </a:buClr>
              <a:buSzPct val="76000"/>
              <a:buFont typeface="Wingdings 3" pitchFamily="18" charset="2"/>
              <a:buNone/>
            </a:pPr>
            <a:r>
              <a:rPr lang="es-ES" sz="1900" b="1" dirty="0" err="1">
                <a:solidFill>
                  <a:srgbClr val="674F23"/>
                </a:solidFill>
                <a:latin typeface="Gill Sans MT" pitchFamily="34" charset="0"/>
                <a:cs typeface="Aharoni" pitchFamily="2" charset="-79"/>
              </a:rPr>
              <a:t>Utillatge</a:t>
            </a:r>
            <a:endParaRPr lang="es-ES" sz="1900" b="1" dirty="0">
              <a:solidFill>
                <a:srgbClr val="674F23"/>
              </a:solidFill>
              <a:latin typeface="Gill Sans MT" pitchFamily="34" charset="0"/>
              <a:cs typeface="Aharoni" pitchFamily="2" charset="-79"/>
            </a:endParaRPr>
          </a:p>
          <a:p>
            <a:pPr marL="319088" indent="-319088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700" dirty="0">
                <a:latin typeface="Gill Sans MT" pitchFamily="34" charset="0"/>
              </a:rPr>
              <a:t>Floridura</a:t>
            </a:r>
          </a:p>
          <a:p>
            <a:pPr marL="319088" indent="-319088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700" dirty="0">
                <a:latin typeface="Gill Sans MT" pitchFamily="34" charset="0"/>
              </a:rPr>
              <a:t>Aigua</a:t>
            </a:r>
          </a:p>
          <a:p>
            <a:pPr marL="319088" indent="-319088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700" dirty="0">
                <a:latin typeface="Gill Sans MT" pitchFamily="34" charset="0"/>
              </a:rPr>
              <a:t>Agulla emmanegada o pinces</a:t>
            </a:r>
          </a:p>
          <a:p>
            <a:pPr marL="319088" indent="-319088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700" dirty="0">
                <a:latin typeface="Gill Sans MT" pitchFamily="34" charset="0"/>
              </a:rPr>
              <a:t>Comptagotes</a:t>
            </a:r>
          </a:p>
          <a:p>
            <a:pPr marL="319088" indent="-319088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700" dirty="0">
                <a:latin typeface="Gill Sans MT" pitchFamily="34" charset="0"/>
              </a:rPr>
              <a:t>Portaobjectes</a:t>
            </a:r>
          </a:p>
          <a:p>
            <a:pPr marL="319088" indent="-319088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700" dirty="0">
                <a:latin typeface="Gill Sans MT" pitchFamily="34" charset="0"/>
              </a:rPr>
              <a:t>Cobreobjectes </a:t>
            </a:r>
          </a:p>
          <a:p>
            <a:pPr marL="319088" indent="-319088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700" dirty="0">
                <a:latin typeface="Gill Sans MT" pitchFamily="34" charset="0"/>
              </a:rPr>
              <a:t>Microscopi </a:t>
            </a:r>
          </a:p>
        </p:txBody>
      </p:sp>
      <p:sp>
        <p:nvSpPr>
          <p:cNvPr id="29701" name="2 Marcador de contenido"/>
          <p:cNvSpPr>
            <a:spLocks/>
          </p:cNvSpPr>
          <p:nvPr/>
        </p:nvSpPr>
        <p:spPr bwMode="auto">
          <a:xfrm>
            <a:off x="611188" y="1196975"/>
            <a:ext cx="7788275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Low">
              <a:buClr>
                <a:schemeClr val="accent1"/>
              </a:buClr>
              <a:buSzPct val="76000"/>
              <a:buFont typeface="Wingdings 3" pitchFamily="18" charset="2"/>
              <a:buNone/>
            </a:pPr>
            <a:r>
              <a:rPr lang="ca-ES" dirty="0">
                <a:solidFill>
                  <a:srgbClr val="FF9900"/>
                </a:solidFill>
                <a:latin typeface="Gill Sans MT" pitchFamily="34" charset="0"/>
              </a:rPr>
              <a:t>Podríem provar amb molts éssers vius, però us proposem fer-ho amb la floridura que teniu damunt de la taula. </a:t>
            </a:r>
          </a:p>
        </p:txBody>
      </p:sp>
      <p:pic>
        <p:nvPicPr>
          <p:cNvPr id="29703" name="Picture 37" descr="image108_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650" y="1916113"/>
            <a:ext cx="3095625" cy="232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AD21AB9E-E0DB-460E-9E49-C37CD2903D92}"/>
              </a:ext>
            </a:extLst>
          </p:cNvPr>
          <p:cNvSpPr txBox="1"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ca-ES" sz="2800" dirty="0"/>
              <a:t>Anem a esbrinar-ho! (2) </a:t>
            </a:r>
            <a:br>
              <a:rPr lang="ca-ES" dirty="0"/>
            </a:br>
            <a:r>
              <a:rPr lang="ca-ES" sz="2400" dirty="0">
                <a:solidFill>
                  <a:srgbClr val="FA9500"/>
                </a:solidFill>
              </a:rPr>
              <a:t>Els fongs</a:t>
            </a:r>
          </a:p>
        </p:txBody>
      </p:sp>
    </p:spTree>
    <p:extLst>
      <p:ext uri="{BB962C8B-B14F-4D97-AF65-F5344CB8AC3E}">
        <p14:creationId xmlns:p14="http://schemas.microsoft.com/office/powerpoint/2010/main" val="40349820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5 CuadroTexto"/>
          <p:cNvSpPr txBox="1">
            <a:spLocks noChangeArrowheads="1"/>
          </p:cNvSpPr>
          <p:nvPr/>
        </p:nvSpPr>
        <p:spPr bwMode="auto">
          <a:xfrm>
            <a:off x="611188" y="5594350"/>
            <a:ext cx="24288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a-ES" sz="1200">
                <a:latin typeface="Tw Cen MT" pitchFamily="34" charset="0"/>
              </a:rPr>
              <a:t>Num. Augments</a:t>
            </a:r>
            <a:r>
              <a:rPr lang="ca-ES" sz="1200" i="1">
                <a:latin typeface="Tw Cen MT" pitchFamily="34" charset="0"/>
              </a:rPr>
              <a:t>: ____________</a:t>
            </a:r>
          </a:p>
        </p:txBody>
      </p:sp>
      <p:sp>
        <p:nvSpPr>
          <p:cNvPr id="30723" name="8 CuadroTexto"/>
          <p:cNvSpPr txBox="1">
            <a:spLocks noChangeArrowheads="1"/>
          </p:cNvSpPr>
          <p:nvPr/>
        </p:nvSpPr>
        <p:spPr bwMode="auto">
          <a:xfrm>
            <a:off x="6896100" y="3392488"/>
            <a:ext cx="24288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a-ES" sz="2000" b="1">
                <a:solidFill>
                  <a:srgbClr val="A17C36"/>
                </a:solidFill>
                <a:latin typeface="Gill Sans MT" pitchFamily="34" charset="0"/>
                <a:cs typeface="Aharoni" pitchFamily="2" charset="-79"/>
              </a:rPr>
              <a:t>Conclusions</a:t>
            </a:r>
          </a:p>
        </p:txBody>
      </p:sp>
      <p:sp>
        <p:nvSpPr>
          <p:cNvPr id="30724" name="9 CuadroTexto"/>
          <p:cNvSpPr txBox="1">
            <a:spLocks noChangeArrowheads="1"/>
          </p:cNvSpPr>
          <p:nvPr/>
        </p:nvSpPr>
        <p:spPr bwMode="auto">
          <a:xfrm>
            <a:off x="3727450" y="3429000"/>
            <a:ext cx="24288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a-ES" sz="2000" b="1">
                <a:solidFill>
                  <a:srgbClr val="A17C36"/>
                </a:solidFill>
                <a:latin typeface="Gill Sans MT" pitchFamily="34" charset="0"/>
                <a:cs typeface="Aharoni" pitchFamily="2" charset="-79"/>
              </a:rPr>
              <a:t>Argumentació</a:t>
            </a:r>
          </a:p>
        </p:txBody>
      </p:sp>
      <p:sp>
        <p:nvSpPr>
          <p:cNvPr id="11" name="10 Flecha derecha"/>
          <p:cNvSpPr/>
          <p:nvPr/>
        </p:nvSpPr>
        <p:spPr>
          <a:xfrm>
            <a:off x="3063875" y="3571875"/>
            <a:ext cx="357188" cy="214313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a-ES"/>
          </a:p>
        </p:txBody>
      </p:sp>
      <p:sp>
        <p:nvSpPr>
          <p:cNvPr id="12" name="11 Flecha derecha"/>
          <p:cNvSpPr>
            <a:spLocks noChangeArrowheads="1"/>
          </p:cNvSpPr>
          <p:nvPr/>
        </p:nvSpPr>
        <p:spPr bwMode="auto">
          <a:xfrm>
            <a:off x="6372225" y="3517900"/>
            <a:ext cx="357188" cy="214313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tx1"/>
          </a:solidFill>
          <a:ln w="19050" algn="ctr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a-ES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30727" name="8 CuadroTexto"/>
          <p:cNvSpPr txBox="1">
            <a:spLocks noChangeArrowheads="1"/>
          </p:cNvSpPr>
          <p:nvPr/>
        </p:nvSpPr>
        <p:spPr bwMode="auto">
          <a:xfrm>
            <a:off x="539750" y="2108200"/>
            <a:ext cx="64087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a-ES" sz="2000" b="1">
                <a:solidFill>
                  <a:srgbClr val="A17C36"/>
                </a:solidFill>
                <a:latin typeface="Gill Sans MT" pitchFamily="34" charset="0"/>
                <a:cs typeface="Aharoni" pitchFamily="2" charset="-79"/>
              </a:rPr>
              <a:t>Observació dels resultats, anàlisi i discussió</a:t>
            </a:r>
          </a:p>
        </p:txBody>
      </p:sp>
      <p:sp>
        <p:nvSpPr>
          <p:cNvPr id="30728" name="Rectangle 11"/>
          <p:cNvSpPr>
            <a:spLocks/>
          </p:cNvSpPr>
          <p:nvPr/>
        </p:nvSpPr>
        <p:spPr bwMode="auto">
          <a:xfrm>
            <a:off x="3276600" y="3789363"/>
            <a:ext cx="3097213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algn="justLow" eaLnBrk="0" hangingPunct="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None/>
            </a:pPr>
            <a:endParaRPr lang="ca-ES" sz="1500">
              <a:latin typeface="Gill Sans MT" pitchFamily="34" charset="0"/>
            </a:endParaRPr>
          </a:p>
          <a:p>
            <a:pPr marL="273050" indent="-273050" algn="justLow" eaLnBrk="0" hangingPunct="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500">
                <a:latin typeface="Gill Sans MT" pitchFamily="34" charset="0"/>
              </a:rPr>
              <a:t>Quines estructures has pogut observar? Quina és la seva funció?</a:t>
            </a:r>
          </a:p>
          <a:p>
            <a:pPr marL="273050" indent="-273050" algn="justLow" eaLnBrk="0" hangingPunct="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500">
                <a:latin typeface="Gill Sans MT" pitchFamily="34" charset="0"/>
              </a:rPr>
              <a:t>A quin domini i regne pertanyen el éssers vius que has observat.</a:t>
            </a:r>
          </a:p>
          <a:p>
            <a:pPr marL="273050" indent="-273050" algn="justLow" eaLnBrk="0" hangingPunct="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500">
                <a:latin typeface="Gill Sans MT" pitchFamily="34" charset="0"/>
              </a:rPr>
              <a:t>Feu una taula amb les estructures observades i les que no heu pogut observar al microscopi. </a:t>
            </a:r>
          </a:p>
        </p:txBody>
      </p:sp>
      <p:sp>
        <p:nvSpPr>
          <p:cNvPr id="30729" name="Rectangle 12"/>
          <p:cNvSpPr>
            <a:spLocks noChangeArrowheads="1"/>
          </p:cNvSpPr>
          <p:nvPr/>
        </p:nvSpPr>
        <p:spPr bwMode="auto">
          <a:xfrm>
            <a:off x="563563" y="2565400"/>
            <a:ext cx="2376487" cy="2808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_tradnl"/>
          </a:p>
        </p:txBody>
      </p:sp>
      <p:sp>
        <p:nvSpPr>
          <p:cNvPr id="30730" name="Rectangle 13"/>
          <p:cNvSpPr>
            <a:spLocks noChangeArrowheads="1"/>
          </p:cNvSpPr>
          <p:nvPr/>
        </p:nvSpPr>
        <p:spPr bwMode="auto">
          <a:xfrm>
            <a:off x="539750" y="1299131"/>
            <a:ext cx="8135938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Low">
              <a:tabLst>
                <a:tab pos="269875" algn="l"/>
              </a:tabLst>
            </a:pPr>
            <a:r>
              <a:rPr lang="ca-ES" sz="1400" dirty="0"/>
              <a:t>Feu una descripció de la tècnica utilitzada analitzant el perquè.  Exemple: Per què hem utilitzat aquest ésser viu o teixit? per què no hem tenyit amb el colorant? per què cal estendre el teixit? problemes amb què us heu trobat, </a:t>
            </a:r>
            <a:r>
              <a:rPr lang="ca-ES" sz="1400" dirty="0" err="1"/>
              <a:t>etc</a:t>
            </a:r>
            <a:r>
              <a:rPr lang="ca-ES" sz="1400" dirty="0"/>
              <a:t>…. </a:t>
            </a:r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EF3FD5B3-4879-4D67-AB10-CBFE031F3B0D}"/>
              </a:ext>
            </a:extLst>
          </p:cNvPr>
          <p:cNvSpPr txBox="1"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ca-ES" sz="2800" dirty="0"/>
              <a:t>Anem a esbrinar-ho! (2) </a:t>
            </a:r>
            <a:br>
              <a:rPr lang="ca-ES" dirty="0"/>
            </a:br>
            <a:r>
              <a:rPr lang="ca-ES" sz="2400" dirty="0">
                <a:solidFill>
                  <a:srgbClr val="FA9500"/>
                </a:solidFill>
              </a:rPr>
              <a:t>Els fongs</a:t>
            </a:r>
          </a:p>
        </p:txBody>
      </p:sp>
    </p:spTree>
    <p:extLst>
      <p:ext uri="{BB962C8B-B14F-4D97-AF65-F5344CB8AC3E}">
        <p14:creationId xmlns:p14="http://schemas.microsoft.com/office/powerpoint/2010/main" val="7148563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2 Marcador de contenido"/>
          <p:cNvSpPr>
            <a:spLocks/>
          </p:cNvSpPr>
          <p:nvPr/>
        </p:nvSpPr>
        <p:spPr bwMode="auto">
          <a:xfrm>
            <a:off x="611188" y="1196975"/>
            <a:ext cx="7788275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Low">
              <a:buClr>
                <a:schemeClr val="accent1"/>
              </a:buClr>
              <a:buSzPct val="76000"/>
              <a:buFont typeface="Wingdings 3" pitchFamily="18" charset="2"/>
              <a:buNone/>
            </a:pPr>
            <a:r>
              <a:rPr lang="ca-ES" dirty="0">
                <a:solidFill>
                  <a:schemeClr val="accent2">
                    <a:lumMod val="75000"/>
                  </a:schemeClr>
                </a:solidFill>
                <a:latin typeface="Gill Sans MT" pitchFamily="34" charset="0"/>
              </a:rPr>
              <a:t>Podríem provar amb molts éssers vius, però us proposem fer-ho amb aquests flascons d’aigua que contenen microorganismes. Ja veurem que trobeu! </a:t>
            </a:r>
          </a:p>
        </p:txBody>
      </p:sp>
      <p:pic>
        <p:nvPicPr>
          <p:cNvPr id="31748" name="Picture 11" descr="estylonychiacuatromt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1989138"/>
            <a:ext cx="3167062" cy="2363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9" name="2 Marcador de contenido"/>
          <p:cNvSpPr>
            <a:spLocks/>
          </p:cNvSpPr>
          <p:nvPr/>
        </p:nvSpPr>
        <p:spPr bwMode="auto">
          <a:xfrm>
            <a:off x="4500563" y="1916113"/>
            <a:ext cx="4032250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19088" indent="-319088">
              <a:buClr>
                <a:schemeClr val="accent1"/>
              </a:buClr>
              <a:buSzPct val="76000"/>
              <a:buFont typeface="Wingdings 3" pitchFamily="18" charset="2"/>
              <a:buNone/>
            </a:pPr>
            <a:r>
              <a:rPr lang="es-ES" sz="2000" b="1" dirty="0" err="1">
                <a:solidFill>
                  <a:srgbClr val="A17C36"/>
                </a:solidFill>
                <a:latin typeface="Gill Sans MT" pitchFamily="34" charset="0"/>
                <a:cs typeface="Aharoni" pitchFamily="2" charset="-79"/>
              </a:rPr>
              <a:t>Disseny</a:t>
            </a:r>
            <a:r>
              <a:rPr lang="es-ES" sz="2000" b="1" dirty="0">
                <a:solidFill>
                  <a:srgbClr val="A17C36"/>
                </a:solidFill>
                <a:latin typeface="Gill Sans MT" pitchFamily="34" charset="0"/>
                <a:cs typeface="Aharoni" pitchFamily="2" charset="-79"/>
              </a:rPr>
              <a:t> experimental</a:t>
            </a:r>
          </a:p>
          <a:p>
            <a:pPr marL="319088" indent="-319088">
              <a:buClr>
                <a:schemeClr val="accent1"/>
              </a:buClr>
              <a:buSzPct val="76000"/>
              <a:buFont typeface="Wingdings 3" pitchFamily="18" charset="2"/>
              <a:buNone/>
            </a:pPr>
            <a:r>
              <a:rPr lang="es-ES" sz="1900" b="1" dirty="0" err="1">
                <a:solidFill>
                  <a:srgbClr val="674F23"/>
                </a:solidFill>
                <a:latin typeface="Gill Sans MT" pitchFamily="34" charset="0"/>
                <a:cs typeface="Aharoni" pitchFamily="2" charset="-79"/>
              </a:rPr>
              <a:t>Utillatge</a:t>
            </a:r>
            <a:endParaRPr lang="es-ES" sz="1900" b="1" dirty="0">
              <a:solidFill>
                <a:srgbClr val="674F23"/>
              </a:solidFill>
              <a:latin typeface="Gill Sans MT" pitchFamily="34" charset="0"/>
              <a:cs typeface="Aharoni" pitchFamily="2" charset="-79"/>
            </a:endParaRPr>
          </a:p>
          <a:p>
            <a:pPr marL="319088" indent="-319088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700" dirty="0">
                <a:latin typeface="Gill Sans MT" pitchFamily="34" charset="0"/>
              </a:rPr>
              <a:t>Flascó amb aigua d’una bassa.</a:t>
            </a:r>
          </a:p>
          <a:p>
            <a:pPr marL="319088" indent="-319088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700" dirty="0">
                <a:latin typeface="Gill Sans MT" pitchFamily="34" charset="0"/>
              </a:rPr>
              <a:t>Comptagotes</a:t>
            </a:r>
          </a:p>
          <a:p>
            <a:pPr marL="319088" indent="-319088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700" dirty="0">
                <a:latin typeface="Gill Sans MT" pitchFamily="34" charset="0"/>
              </a:rPr>
              <a:t>Portaobjectes</a:t>
            </a:r>
          </a:p>
          <a:p>
            <a:pPr marL="319088" indent="-319088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700" dirty="0">
                <a:latin typeface="Gill Sans MT" pitchFamily="34" charset="0"/>
              </a:rPr>
              <a:t>Cobreobjectes </a:t>
            </a:r>
          </a:p>
          <a:p>
            <a:pPr marL="319088" indent="-319088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700" dirty="0">
                <a:latin typeface="Gill Sans MT" pitchFamily="34" charset="0"/>
              </a:rPr>
              <a:t>Microscopi </a:t>
            </a:r>
          </a:p>
        </p:txBody>
      </p:sp>
      <p:sp>
        <p:nvSpPr>
          <p:cNvPr id="31750" name="2 Marcador de contenido"/>
          <p:cNvSpPr>
            <a:spLocks/>
          </p:cNvSpPr>
          <p:nvPr/>
        </p:nvSpPr>
        <p:spPr bwMode="auto">
          <a:xfrm>
            <a:off x="539750" y="4625975"/>
            <a:ext cx="7993063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19088" indent="-319088" algn="justLow">
              <a:buClr>
                <a:schemeClr val="accent1"/>
              </a:buClr>
              <a:buSzPct val="76000"/>
              <a:buFont typeface="Wingdings 3" pitchFamily="18" charset="2"/>
              <a:buNone/>
            </a:pPr>
            <a:r>
              <a:rPr lang="ca-ES" sz="1900" b="1">
                <a:solidFill>
                  <a:srgbClr val="674F23"/>
                </a:solidFill>
                <a:latin typeface="Gill Sans MT" pitchFamily="34" charset="0"/>
                <a:cs typeface="Aharoni" pitchFamily="2" charset="-79"/>
              </a:rPr>
              <a:t>Procediment</a:t>
            </a:r>
          </a:p>
          <a:p>
            <a:pPr marL="319088" indent="-319088" algn="justLow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700">
                <a:latin typeface="Gill Sans MT" pitchFamily="34" charset="0"/>
              </a:rPr>
              <a:t>En un cobreobjectes poseu una gota d’aigua de la bassa.</a:t>
            </a:r>
          </a:p>
          <a:p>
            <a:pPr marL="319088" indent="-319088" algn="justLow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700">
                <a:latin typeface="Gill Sans MT" pitchFamily="34" charset="0"/>
              </a:rPr>
              <a:t>Poseu un cobreobjectes.</a:t>
            </a:r>
          </a:p>
          <a:p>
            <a:pPr marL="319088" indent="-319088" algn="justLow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700">
                <a:latin typeface="Gill Sans MT" pitchFamily="34" charset="0"/>
              </a:rPr>
              <a:t>Feu l</a:t>
            </a:r>
            <a:r>
              <a:rPr lang="ca-ES" sz="1700" b="1">
                <a:latin typeface="Gill Sans MT" pitchFamily="34" charset="0"/>
              </a:rPr>
              <a:t>’observació</a:t>
            </a:r>
            <a:r>
              <a:rPr lang="ca-ES" sz="1700">
                <a:latin typeface="Gill Sans MT" pitchFamily="34" charset="0"/>
              </a:rPr>
              <a:t> al microscopi, </a:t>
            </a:r>
            <a:r>
              <a:rPr lang="ca-ES" sz="1700" b="1">
                <a:latin typeface="Gill Sans MT" pitchFamily="34" charset="0"/>
              </a:rPr>
              <a:t>dibuixeu</a:t>
            </a:r>
            <a:r>
              <a:rPr lang="ca-ES" sz="1700">
                <a:latin typeface="Gill Sans MT" pitchFamily="34" charset="0"/>
              </a:rPr>
              <a:t> i </a:t>
            </a:r>
            <a:r>
              <a:rPr lang="ca-ES" sz="1700" b="1">
                <a:latin typeface="Gill Sans MT" pitchFamily="34" charset="0"/>
              </a:rPr>
              <a:t>feu fotos</a:t>
            </a:r>
            <a:r>
              <a:rPr lang="ca-ES" sz="1700">
                <a:latin typeface="Gill Sans MT" pitchFamily="34" charset="0"/>
              </a:rPr>
              <a:t> del que veieu a l’augment que cregueu més adequat. </a:t>
            </a:r>
          </a:p>
          <a:p>
            <a:pPr marL="319088" indent="-319088" algn="justLow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endParaRPr lang="ca-ES" sz="1700">
              <a:latin typeface="Gill Sans MT" pitchFamily="34" charset="0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D39EEA5C-F395-4B3F-BFBF-D350186B067B}"/>
              </a:ext>
            </a:extLst>
          </p:cNvPr>
          <p:cNvSpPr txBox="1"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ca-ES" sz="2800" dirty="0"/>
              <a:t>Anem a esbrinar-ho! (3) </a:t>
            </a:r>
            <a:br>
              <a:rPr lang="ca-ES" dirty="0"/>
            </a:br>
            <a:r>
              <a:rPr lang="ca-ES" sz="2400" dirty="0">
                <a:solidFill>
                  <a:schemeClr val="accent2">
                    <a:lumMod val="75000"/>
                  </a:schemeClr>
                </a:solidFill>
              </a:rPr>
              <a:t>Els protist</a:t>
            </a:r>
          </a:p>
        </p:txBody>
      </p:sp>
    </p:spTree>
    <p:extLst>
      <p:ext uri="{BB962C8B-B14F-4D97-AF65-F5344CB8AC3E}">
        <p14:creationId xmlns:p14="http://schemas.microsoft.com/office/powerpoint/2010/main" val="8898597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5 CuadroTexto"/>
          <p:cNvSpPr txBox="1">
            <a:spLocks noChangeArrowheads="1"/>
          </p:cNvSpPr>
          <p:nvPr/>
        </p:nvSpPr>
        <p:spPr bwMode="auto">
          <a:xfrm>
            <a:off x="611188" y="5594350"/>
            <a:ext cx="24288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a-ES" sz="1200">
                <a:latin typeface="Tw Cen MT" pitchFamily="34" charset="0"/>
              </a:rPr>
              <a:t>Num. Augments</a:t>
            </a:r>
            <a:r>
              <a:rPr lang="ca-ES" sz="1200" i="1">
                <a:latin typeface="Tw Cen MT" pitchFamily="34" charset="0"/>
              </a:rPr>
              <a:t>: ____________</a:t>
            </a:r>
          </a:p>
        </p:txBody>
      </p:sp>
      <p:sp>
        <p:nvSpPr>
          <p:cNvPr id="32771" name="8 CuadroTexto"/>
          <p:cNvSpPr txBox="1">
            <a:spLocks noChangeArrowheads="1"/>
          </p:cNvSpPr>
          <p:nvPr/>
        </p:nvSpPr>
        <p:spPr bwMode="auto">
          <a:xfrm>
            <a:off x="6896100" y="3392488"/>
            <a:ext cx="24288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a-ES" sz="2000" b="1">
                <a:solidFill>
                  <a:srgbClr val="A17C36"/>
                </a:solidFill>
                <a:latin typeface="Gill Sans MT" pitchFamily="34" charset="0"/>
                <a:cs typeface="Aharoni" pitchFamily="2" charset="-79"/>
              </a:rPr>
              <a:t>Conclusions</a:t>
            </a:r>
          </a:p>
        </p:txBody>
      </p:sp>
      <p:sp>
        <p:nvSpPr>
          <p:cNvPr id="32772" name="9 CuadroTexto"/>
          <p:cNvSpPr txBox="1">
            <a:spLocks noChangeArrowheads="1"/>
          </p:cNvSpPr>
          <p:nvPr/>
        </p:nvSpPr>
        <p:spPr bwMode="auto">
          <a:xfrm>
            <a:off x="3727450" y="3429000"/>
            <a:ext cx="24288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a-ES" sz="2000" b="1">
                <a:solidFill>
                  <a:srgbClr val="A17C36"/>
                </a:solidFill>
                <a:latin typeface="Gill Sans MT" pitchFamily="34" charset="0"/>
                <a:cs typeface="Aharoni" pitchFamily="2" charset="-79"/>
              </a:rPr>
              <a:t>Argumentació</a:t>
            </a:r>
          </a:p>
        </p:txBody>
      </p:sp>
      <p:sp>
        <p:nvSpPr>
          <p:cNvPr id="11" name="10 Flecha derecha"/>
          <p:cNvSpPr/>
          <p:nvPr/>
        </p:nvSpPr>
        <p:spPr>
          <a:xfrm>
            <a:off x="3063875" y="3571875"/>
            <a:ext cx="357188" cy="214313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a-ES"/>
          </a:p>
        </p:txBody>
      </p:sp>
      <p:sp>
        <p:nvSpPr>
          <p:cNvPr id="12" name="11 Flecha derecha"/>
          <p:cNvSpPr>
            <a:spLocks noChangeArrowheads="1"/>
          </p:cNvSpPr>
          <p:nvPr/>
        </p:nvSpPr>
        <p:spPr bwMode="auto">
          <a:xfrm>
            <a:off x="6372225" y="3517900"/>
            <a:ext cx="357188" cy="214313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tx1"/>
          </a:solidFill>
          <a:ln w="19050" algn="ctr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a-ES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32775" name="8 CuadroTexto"/>
          <p:cNvSpPr txBox="1">
            <a:spLocks noChangeArrowheads="1"/>
          </p:cNvSpPr>
          <p:nvPr/>
        </p:nvSpPr>
        <p:spPr bwMode="auto">
          <a:xfrm>
            <a:off x="539750" y="2108200"/>
            <a:ext cx="64087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a-ES" sz="2000" b="1">
                <a:solidFill>
                  <a:srgbClr val="A17C36"/>
                </a:solidFill>
                <a:latin typeface="Gill Sans MT" pitchFamily="34" charset="0"/>
                <a:cs typeface="Aharoni" pitchFamily="2" charset="-79"/>
              </a:rPr>
              <a:t>Observació dels resultats, anàlisi i discussió</a:t>
            </a:r>
          </a:p>
        </p:txBody>
      </p:sp>
      <p:sp>
        <p:nvSpPr>
          <p:cNvPr id="32776" name="Rectangle 11"/>
          <p:cNvSpPr>
            <a:spLocks/>
          </p:cNvSpPr>
          <p:nvPr/>
        </p:nvSpPr>
        <p:spPr bwMode="auto">
          <a:xfrm>
            <a:off x="3276600" y="3789363"/>
            <a:ext cx="3097213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algn="justLow" eaLnBrk="0" hangingPunct="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None/>
            </a:pPr>
            <a:endParaRPr lang="ca-ES" sz="1500">
              <a:latin typeface="Gill Sans MT" pitchFamily="34" charset="0"/>
            </a:endParaRPr>
          </a:p>
          <a:p>
            <a:pPr marL="273050" indent="-273050" algn="justLow" eaLnBrk="0" hangingPunct="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500">
                <a:latin typeface="Gill Sans MT" pitchFamily="34" charset="0"/>
              </a:rPr>
              <a:t>Quines estructures has pogut observar? Quina és la seva funció?</a:t>
            </a:r>
          </a:p>
          <a:p>
            <a:pPr marL="273050" indent="-273050" algn="justLow" eaLnBrk="0" hangingPunct="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500">
                <a:latin typeface="Gill Sans MT" pitchFamily="34" charset="0"/>
              </a:rPr>
              <a:t>A quin domini i regne pertanyen el éssers vius que has observat.</a:t>
            </a:r>
          </a:p>
          <a:p>
            <a:pPr marL="273050" indent="-273050" algn="justLow" eaLnBrk="0" hangingPunct="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500">
                <a:latin typeface="Gill Sans MT" pitchFamily="34" charset="0"/>
              </a:rPr>
              <a:t>Feu una taula amb les estructures observades i les que no heu pogut observar al microscopi. </a:t>
            </a:r>
          </a:p>
        </p:txBody>
      </p:sp>
      <p:sp>
        <p:nvSpPr>
          <p:cNvPr id="32777" name="Rectangle 12"/>
          <p:cNvSpPr>
            <a:spLocks noChangeArrowheads="1"/>
          </p:cNvSpPr>
          <p:nvPr/>
        </p:nvSpPr>
        <p:spPr bwMode="auto">
          <a:xfrm>
            <a:off x="563563" y="2565400"/>
            <a:ext cx="2376487" cy="2808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_tradnl"/>
          </a:p>
        </p:txBody>
      </p:sp>
      <p:sp>
        <p:nvSpPr>
          <p:cNvPr id="32778" name="Rectangle 13"/>
          <p:cNvSpPr>
            <a:spLocks noChangeArrowheads="1"/>
          </p:cNvSpPr>
          <p:nvPr/>
        </p:nvSpPr>
        <p:spPr bwMode="auto">
          <a:xfrm>
            <a:off x="539750" y="1299131"/>
            <a:ext cx="8135938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Low">
              <a:tabLst>
                <a:tab pos="269875" algn="l"/>
              </a:tabLst>
            </a:pPr>
            <a:r>
              <a:rPr lang="ca-ES" sz="1400" dirty="0"/>
              <a:t>Feu una descripció de la tècnica utilitzada analitzant el perquè.  Exemple: Per què hem utilitzat aigua de la bassa, peixera, etc...? per què no hem tenyit amb el colorant? problemes amb què us heu trobat, </a:t>
            </a:r>
            <a:r>
              <a:rPr lang="ca-ES" sz="1400" dirty="0" err="1"/>
              <a:t>etc</a:t>
            </a:r>
            <a:r>
              <a:rPr lang="ca-ES" sz="1400" dirty="0"/>
              <a:t>…. </a:t>
            </a: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A46FCE34-8E97-42BA-A6CC-2AE611B7DADB}"/>
              </a:ext>
            </a:extLst>
          </p:cNvPr>
          <p:cNvSpPr txBox="1"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ca-ES" sz="2800" dirty="0"/>
              <a:t>Anem a esbrinar-ho! (3) </a:t>
            </a:r>
            <a:br>
              <a:rPr lang="ca-ES" dirty="0"/>
            </a:br>
            <a:r>
              <a:rPr lang="ca-ES" sz="2400" dirty="0">
                <a:solidFill>
                  <a:schemeClr val="accent2">
                    <a:lumMod val="75000"/>
                  </a:schemeClr>
                </a:solidFill>
              </a:rPr>
              <a:t>Els protist</a:t>
            </a:r>
          </a:p>
        </p:txBody>
      </p:sp>
    </p:spTree>
    <p:extLst>
      <p:ext uri="{BB962C8B-B14F-4D97-AF65-F5344CB8AC3E}">
        <p14:creationId xmlns:p14="http://schemas.microsoft.com/office/powerpoint/2010/main" val="31977761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2 Marcador de contenido"/>
          <p:cNvSpPr>
            <a:spLocks/>
          </p:cNvSpPr>
          <p:nvPr/>
        </p:nvSpPr>
        <p:spPr bwMode="auto">
          <a:xfrm>
            <a:off x="611188" y="1196975"/>
            <a:ext cx="7788275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Low">
              <a:buClr>
                <a:schemeClr val="accent1"/>
              </a:buClr>
              <a:buSzPct val="76000"/>
              <a:buFont typeface="Wingdings 3" pitchFamily="18" charset="2"/>
              <a:buNone/>
            </a:pPr>
            <a:r>
              <a:rPr lang="ca-ES" dirty="0">
                <a:solidFill>
                  <a:schemeClr val="accent2">
                    <a:lumMod val="75000"/>
                  </a:schemeClr>
                </a:solidFill>
                <a:latin typeface="Gill Sans MT" pitchFamily="34" charset="0"/>
              </a:rPr>
              <a:t>Podríem provar amb molts éssers vius, però us proposem fer-ho amb les algues que teniu damunt de la taula i en el flascó. </a:t>
            </a:r>
          </a:p>
        </p:txBody>
      </p:sp>
      <p:pic>
        <p:nvPicPr>
          <p:cNvPr id="33796" name="Picture 9" descr="algas_filamentosas"/>
          <p:cNvPicPr>
            <a:picLocks noChangeAspect="1" noChangeArrowheads="1"/>
          </p:cNvPicPr>
          <p:nvPr/>
        </p:nvPicPr>
        <p:blipFill>
          <a:blip r:embed="rId2"/>
          <a:srcRect b="11755"/>
          <a:stretch>
            <a:fillRect/>
          </a:stretch>
        </p:blipFill>
        <p:spPr bwMode="auto">
          <a:xfrm>
            <a:off x="684213" y="1916113"/>
            <a:ext cx="3455987" cy="228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7" name="2 Marcador de contenido"/>
          <p:cNvSpPr>
            <a:spLocks/>
          </p:cNvSpPr>
          <p:nvPr/>
        </p:nvSpPr>
        <p:spPr bwMode="auto">
          <a:xfrm>
            <a:off x="4500563" y="1916113"/>
            <a:ext cx="4032250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19088" indent="-319088">
              <a:buClr>
                <a:schemeClr val="accent1"/>
              </a:buClr>
              <a:buSzPct val="76000"/>
              <a:buFont typeface="Wingdings 3" pitchFamily="18" charset="2"/>
              <a:buNone/>
            </a:pPr>
            <a:r>
              <a:rPr lang="es-ES" sz="2000" b="1" dirty="0" err="1">
                <a:solidFill>
                  <a:srgbClr val="A17C36"/>
                </a:solidFill>
                <a:latin typeface="Gill Sans MT" pitchFamily="34" charset="0"/>
                <a:cs typeface="Aharoni" pitchFamily="2" charset="-79"/>
              </a:rPr>
              <a:t>Disseny</a:t>
            </a:r>
            <a:r>
              <a:rPr lang="es-ES" sz="2000" b="1" dirty="0">
                <a:solidFill>
                  <a:srgbClr val="A17C36"/>
                </a:solidFill>
                <a:latin typeface="Gill Sans MT" pitchFamily="34" charset="0"/>
                <a:cs typeface="Aharoni" pitchFamily="2" charset="-79"/>
              </a:rPr>
              <a:t> experimental</a:t>
            </a:r>
          </a:p>
          <a:p>
            <a:pPr marL="319088" indent="-319088">
              <a:buClr>
                <a:schemeClr val="accent1"/>
              </a:buClr>
              <a:buSzPct val="76000"/>
              <a:buFont typeface="Wingdings 3" pitchFamily="18" charset="2"/>
              <a:buNone/>
            </a:pPr>
            <a:r>
              <a:rPr lang="es-ES" sz="1900" b="1" dirty="0" err="1">
                <a:solidFill>
                  <a:srgbClr val="674F23"/>
                </a:solidFill>
                <a:latin typeface="Gill Sans MT" pitchFamily="34" charset="0"/>
                <a:cs typeface="Aharoni" pitchFamily="2" charset="-79"/>
              </a:rPr>
              <a:t>Utillatge</a:t>
            </a:r>
            <a:endParaRPr lang="es-ES" sz="1900" b="1" dirty="0">
              <a:solidFill>
                <a:srgbClr val="674F23"/>
              </a:solidFill>
              <a:latin typeface="Gill Sans MT" pitchFamily="34" charset="0"/>
              <a:cs typeface="Aharoni" pitchFamily="2" charset="-79"/>
            </a:endParaRPr>
          </a:p>
          <a:p>
            <a:pPr marL="319088" indent="-319088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700" dirty="0">
                <a:latin typeface="Gill Sans MT" pitchFamily="34" charset="0"/>
              </a:rPr>
              <a:t>Algues d’una bassa, aquari, etc...</a:t>
            </a:r>
          </a:p>
          <a:p>
            <a:pPr marL="319088" indent="-319088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700" dirty="0">
                <a:latin typeface="Gill Sans MT" pitchFamily="34" charset="0"/>
              </a:rPr>
              <a:t>Comptagotes</a:t>
            </a:r>
          </a:p>
          <a:p>
            <a:pPr marL="319088" indent="-319088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700" dirty="0">
                <a:latin typeface="Gill Sans MT" pitchFamily="34" charset="0"/>
              </a:rPr>
              <a:t>Pinces</a:t>
            </a:r>
          </a:p>
          <a:p>
            <a:pPr marL="319088" indent="-319088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700" dirty="0">
                <a:latin typeface="Gill Sans MT" pitchFamily="34" charset="0"/>
              </a:rPr>
              <a:t>Portaobjectes</a:t>
            </a:r>
          </a:p>
          <a:p>
            <a:pPr marL="319088" indent="-319088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700" dirty="0">
                <a:latin typeface="Gill Sans MT" pitchFamily="34" charset="0"/>
              </a:rPr>
              <a:t>Cobreobjectes </a:t>
            </a:r>
          </a:p>
          <a:p>
            <a:pPr marL="319088" indent="-319088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700" dirty="0">
                <a:latin typeface="Gill Sans MT" pitchFamily="34" charset="0"/>
              </a:rPr>
              <a:t>Microscopi </a:t>
            </a:r>
          </a:p>
        </p:txBody>
      </p:sp>
      <p:sp>
        <p:nvSpPr>
          <p:cNvPr id="33798" name="2 Marcador de contenido"/>
          <p:cNvSpPr>
            <a:spLocks/>
          </p:cNvSpPr>
          <p:nvPr/>
        </p:nvSpPr>
        <p:spPr bwMode="auto">
          <a:xfrm>
            <a:off x="539750" y="4625975"/>
            <a:ext cx="7993063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19088" indent="-319088" algn="justLow">
              <a:buClr>
                <a:schemeClr val="accent1"/>
              </a:buClr>
              <a:buSzPct val="76000"/>
              <a:buFont typeface="Wingdings 3" pitchFamily="18" charset="2"/>
              <a:buNone/>
            </a:pPr>
            <a:r>
              <a:rPr lang="ca-ES" sz="1900" b="1">
                <a:solidFill>
                  <a:srgbClr val="674F23"/>
                </a:solidFill>
                <a:latin typeface="Gill Sans MT" pitchFamily="34" charset="0"/>
                <a:cs typeface="Aharoni" pitchFamily="2" charset="-79"/>
              </a:rPr>
              <a:t>Procediment</a:t>
            </a:r>
          </a:p>
          <a:p>
            <a:pPr marL="319088" indent="-319088" algn="justLow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700">
                <a:latin typeface="Gill Sans MT" pitchFamily="34" charset="0"/>
              </a:rPr>
              <a:t>En un cobreobjectes poseu una gota d’aigua i una mica d’alga amb l’ajut de les pinces.</a:t>
            </a:r>
          </a:p>
          <a:p>
            <a:pPr marL="319088" indent="-319088" algn="justLow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700">
                <a:latin typeface="Gill Sans MT" pitchFamily="34" charset="0"/>
              </a:rPr>
              <a:t>Poseu un cobreobjectes.</a:t>
            </a:r>
          </a:p>
          <a:p>
            <a:pPr marL="319088" indent="-319088" algn="justLow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700">
                <a:latin typeface="Gill Sans MT" pitchFamily="34" charset="0"/>
              </a:rPr>
              <a:t>Feu l</a:t>
            </a:r>
            <a:r>
              <a:rPr lang="ca-ES" sz="1700" b="1">
                <a:latin typeface="Gill Sans MT" pitchFamily="34" charset="0"/>
              </a:rPr>
              <a:t>’observació</a:t>
            </a:r>
            <a:r>
              <a:rPr lang="ca-ES" sz="1700">
                <a:latin typeface="Gill Sans MT" pitchFamily="34" charset="0"/>
              </a:rPr>
              <a:t> al microscopi, </a:t>
            </a:r>
            <a:r>
              <a:rPr lang="ca-ES" sz="1700" b="1">
                <a:latin typeface="Gill Sans MT" pitchFamily="34" charset="0"/>
              </a:rPr>
              <a:t>dibuixeu</a:t>
            </a:r>
            <a:r>
              <a:rPr lang="ca-ES" sz="1700">
                <a:latin typeface="Gill Sans MT" pitchFamily="34" charset="0"/>
              </a:rPr>
              <a:t> i </a:t>
            </a:r>
            <a:r>
              <a:rPr lang="ca-ES" sz="1700" b="1">
                <a:latin typeface="Gill Sans MT" pitchFamily="34" charset="0"/>
              </a:rPr>
              <a:t>feu fotos</a:t>
            </a:r>
            <a:r>
              <a:rPr lang="ca-ES" sz="1700">
                <a:latin typeface="Gill Sans MT" pitchFamily="34" charset="0"/>
              </a:rPr>
              <a:t> del que veieu a l’augment que cregueu més adequat. </a:t>
            </a:r>
          </a:p>
          <a:p>
            <a:pPr marL="319088" indent="-319088" algn="justLow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endParaRPr lang="ca-ES" sz="1700">
              <a:latin typeface="Gill Sans MT" pitchFamily="34" charset="0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A4E14DBB-D373-4F3C-AE3D-372AFE4E52A7}"/>
              </a:ext>
            </a:extLst>
          </p:cNvPr>
          <p:cNvSpPr txBox="1"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ca-ES" sz="2800" dirty="0"/>
              <a:t>Anem a esbrinar-ho! (3) </a:t>
            </a:r>
            <a:br>
              <a:rPr lang="ca-ES" dirty="0"/>
            </a:br>
            <a:r>
              <a:rPr lang="ca-ES" sz="2400" dirty="0">
                <a:solidFill>
                  <a:schemeClr val="accent2">
                    <a:lumMod val="75000"/>
                  </a:schemeClr>
                </a:solidFill>
              </a:rPr>
              <a:t>Els protist</a:t>
            </a:r>
          </a:p>
        </p:txBody>
      </p:sp>
    </p:spTree>
    <p:extLst>
      <p:ext uri="{BB962C8B-B14F-4D97-AF65-F5344CB8AC3E}">
        <p14:creationId xmlns:p14="http://schemas.microsoft.com/office/powerpoint/2010/main" val="28365223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5 CuadroTexto"/>
          <p:cNvSpPr txBox="1">
            <a:spLocks noChangeArrowheads="1"/>
          </p:cNvSpPr>
          <p:nvPr/>
        </p:nvSpPr>
        <p:spPr bwMode="auto">
          <a:xfrm>
            <a:off x="611188" y="5594350"/>
            <a:ext cx="24288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a-ES" sz="1200">
                <a:latin typeface="Tw Cen MT" pitchFamily="34" charset="0"/>
              </a:rPr>
              <a:t>Num. Augments</a:t>
            </a:r>
            <a:r>
              <a:rPr lang="ca-ES" sz="1200" i="1">
                <a:latin typeface="Tw Cen MT" pitchFamily="34" charset="0"/>
              </a:rPr>
              <a:t>: ____________</a:t>
            </a:r>
          </a:p>
        </p:txBody>
      </p:sp>
      <p:sp>
        <p:nvSpPr>
          <p:cNvPr id="35843" name="8 CuadroTexto"/>
          <p:cNvSpPr txBox="1">
            <a:spLocks noChangeArrowheads="1"/>
          </p:cNvSpPr>
          <p:nvPr/>
        </p:nvSpPr>
        <p:spPr bwMode="auto">
          <a:xfrm>
            <a:off x="6896100" y="3392488"/>
            <a:ext cx="24288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a-ES" sz="2000" b="1">
                <a:solidFill>
                  <a:srgbClr val="A17C36"/>
                </a:solidFill>
                <a:latin typeface="Gill Sans MT" pitchFamily="34" charset="0"/>
                <a:cs typeface="Aharoni" pitchFamily="2" charset="-79"/>
              </a:rPr>
              <a:t>Conclusions</a:t>
            </a:r>
          </a:p>
        </p:txBody>
      </p:sp>
      <p:sp>
        <p:nvSpPr>
          <p:cNvPr id="35844" name="9 CuadroTexto"/>
          <p:cNvSpPr txBox="1">
            <a:spLocks noChangeArrowheads="1"/>
          </p:cNvSpPr>
          <p:nvPr/>
        </p:nvSpPr>
        <p:spPr bwMode="auto">
          <a:xfrm>
            <a:off x="3727450" y="3429000"/>
            <a:ext cx="24288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a-ES" sz="2000" b="1">
                <a:solidFill>
                  <a:srgbClr val="A17C36"/>
                </a:solidFill>
                <a:latin typeface="Gill Sans MT" pitchFamily="34" charset="0"/>
                <a:cs typeface="Aharoni" pitchFamily="2" charset="-79"/>
              </a:rPr>
              <a:t>Argumentació</a:t>
            </a:r>
          </a:p>
        </p:txBody>
      </p:sp>
      <p:sp>
        <p:nvSpPr>
          <p:cNvPr id="11" name="10 Flecha derecha"/>
          <p:cNvSpPr/>
          <p:nvPr/>
        </p:nvSpPr>
        <p:spPr>
          <a:xfrm>
            <a:off x="3063875" y="3571875"/>
            <a:ext cx="357188" cy="214313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a-ES"/>
          </a:p>
        </p:txBody>
      </p:sp>
      <p:sp>
        <p:nvSpPr>
          <p:cNvPr id="12" name="11 Flecha derecha"/>
          <p:cNvSpPr>
            <a:spLocks noChangeArrowheads="1"/>
          </p:cNvSpPr>
          <p:nvPr/>
        </p:nvSpPr>
        <p:spPr bwMode="auto">
          <a:xfrm>
            <a:off x="6372225" y="3517900"/>
            <a:ext cx="357188" cy="214313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tx1"/>
          </a:solidFill>
          <a:ln w="19050" algn="ctr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a-ES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35847" name="8 CuadroTexto"/>
          <p:cNvSpPr txBox="1">
            <a:spLocks noChangeArrowheads="1"/>
          </p:cNvSpPr>
          <p:nvPr/>
        </p:nvSpPr>
        <p:spPr bwMode="auto">
          <a:xfrm>
            <a:off x="539750" y="2108200"/>
            <a:ext cx="64087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a-ES" sz="2000" b="1">
                <a:solidFill>
                  <a:srgbClr val="A17C36"/>
                </a:solidFill>
                <a:latin typeface="Gill Sans MT" pitchFamily="34" charset="0"/>
                <a:cs typeface="Aharoni" pitchFamily="2" charset="-79"/>
              </a:rPr>
              <a:t>Observació dels resultats, anàlisi i discussió</a:t>
            </a:r>
          </a:p>
        </p:txBody>
      </p:sp>
      <p:sp>
        <p:nvSpPr>
          <p:cNvPr id="35848" name="Rectangle 11"/>
          <p:cNvSpPr>
            <a:spLocks/>
          </p:cNvSpPr>
          <p:nvPr/>
        </p:nvSpPr>
        <p:spPr bwMode="auto">
          <a:xfrm>
            <a:off x="3276600" y="3789363"/>
            <a:ext cx="3097213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algn="justLow" eaLnBrk="0" hangingPunct="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None/>
            </a:pPr>
            <a:endParaRPr lang="ca-ES" sz="1500" dirty="0">
              <a:latin typeface="Gill Sans MT" pitchFamily="34" charset="0"/>
            </a:endParaRPr>
          </a:p>
          <a:p>
            <a:pPr marL="273050" indent="-273050" algn="justLow" eaLnBrk="0" hangingPunct="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500" dirty="0">
                <a:latin typeface="Gill Sans MT" pitchFamily="34" charset="0"/>
              </a:rPr>
              <a:t>Quines estructures has pogut observar? Quina és la seva funció?</a:t>
            </a:r>
          </a:p>
          <a:p>
            <a:pPr marL="273050" indent="-273050" algn="justLow" eaLnBrk="0" hangingPunct="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500" dirty="0">
                <a:latin typeface="Gill Sans MT" pitchFamily="34" charset="0"/>
              </a:rPr>
              <a:t>A quin domini i regne pertanyen el éssers vius que has observat.</a:t>
            </a:r>
          </a:p>
          <a:p>
            <a:pPr marL="273050" indent="-273050" algn="justLow" eaLnBrk="0" hangingPunct="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500" dirty="0">
                <a:latin typeface="Gill Sans MT" pitchFamily="34" charset="0"/>
              </a:rPr>
              <a:t>Feu una taula amb les estructures observades i les que no heu pogut observar al microscopi. </a:t>
            </a:r>
          </a:p>
        </p:txBody>
      </p:sp>
      <p:sp>
        <p:nvSpPr>
          <p:cNvPr id="35849" name="Rectangle 12"/>
          <p:cNvSpPr>
            <a:spLocks noChangeArrowheads="1"/>
          </p:cNvSpPr>
          <p:nvPr/>
        </p:nvSpPr>
        <p:spPr bwMode="auto">
          <a:xfrm>
            <a:off x="563563" y="2565400"/>
            <a:ext cx="2376487" cy="2808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_tradnl"/>
          </a:p>
        </p:txBody>
      </p:sp>
      <p:sp>
        <p:nvSpPr>
          <p:cNvPr id="35850" name="Rectangle 13"/>
          <p:cNvSpPr>
            <a:spLocks noChangeArrowheads="1"/>
          </p:cNvSpPr>
          <p:nvPr/>
        </p:nvSpPr>
        <p:spPr bwMode="auto">
          <a:xfrm>
            <a:off x="539750" y="1303338"/>
            <a:ext cx="8135938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Low">
              <a:tabLst>
                <a:tab pos="269875" algn="l"/>
              </a:tabLst>
            </a:pPr>
            <a:r>
              <a:rPr lang="ca-ES" sz="1400"/>
              <a:t>Feu una descripció de la tècnica utilitzada analitzant el perquè.  Exemple: Per què hem utilitzat aquest ésser viu o teixit? com i perquè hem fixat la mostra? per què hem tenyit amb el colorant?  per què rentem?  per què cal estendre el teixit? problemes amb què us heu trobat, etc…. </a:t>
            </a: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8DAD65CC-F669-4994-BEB6-07778C6E1D9C}"/>
              </a:ext>
            </a:extLst>
          </p:cNvPr>
          <p:cNvSpPr txBox="1"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ca-ES" sz="2800" dirty="0"/>
              <a:t>Anem a esbrinar-ho! (3) </a:t>
            </a:r>
            <a:br>
              <a:rPr lang="ca-ES" dirty="0"/>
            </a:br>
            <a:r>
              <a:rPr lang="ca-ES" sz="2400" dirty="0">
                <a:solidFill>
                  <a:schemeClr val="accent2">
                    <a:lumMod val="75000"/>
                  </a:schemeClr>
                </a:solidFill>
              </a:rPr>
              <a:t>Els protist</a:t>
            </a:r>
          </a:p>
        </p:txBody>
      </p:sp>
    </p:spTree>
    <p:extLst>
      <p:ext uri="{BB962C8B-B14F-4D97-AF65-F5344CB8AC3E}">
        <p14:creationId xmlns:p14="http://schemas.microsoft.com/office/powerpoint/2010/main" val="5451101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35" descr="molsa"/>
          <p:cNvPicPr>
            <a:picLocks noChangeAspect="1" noChangeArrowheads="1"/>
          </p:cNvPicPr>
          <p:nvPr/>
        </p:nvPicPr>
        <p:blipFill>
          <a:blip r:embed="rId2"/>
          <a:srcRect r="38297" b="16183"/>
          <a:stretch>
            <a:fillRect/>
          </a:stretch>
        </p:blipFill>
        <p:spPr bwMode="auto">
          <a:xfrm>
            <a:off x="684213" y="2781300"/>
            <a:ext cx="1657350" cy="147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9" name="2 Marcador de contenido"/>
          <p:cNvSpPr>
            <a:spLocks/>
          </p:cNvSpPr>
          <p:nvPr/>
        </p:nvSpPr>
        <p:spPr bwMode="auto">
          <a:xfrm>
            <a:off x="611188" y="4292600"/>
            <a:ext cx="5545137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Low">
              <a:buClr>
                <a:schemeClr val="accent1"/>
              </a:buClr>
              <a:buSzPct val="76000"/>
              <a:buFont typeface="Wingdings 3" pitchFamily="18" charset="2"/>
              <a:buNone/>
            </a:pPr>
            <a:r>
              <a:rPr lang="ca-ES" sz="1400" b="1">
                <a:solidFill>
                  <a:srgbClr val="674F23"/>
                </a:solidFill>
                <a:latin typeface="Gill Sans MT" pitchFamily="34" charset="0"/>
                <a:cs typeface="Aharoni" pitchFamily="2" charset="-79"/>
              </a:rPr>
              <a:t>Procediment</a:t>
            </a:r>
            <a:endParaRPr lang="ca-ES" sz="1400">
              <a:latin typeface="Gill Sans MT" pitchFamily="34" charset="0"/>
            </a:endParaRPr>
          </a:p>
          <a:p>
            <a:pPr marL="342900" indent="-342900" algn="justLow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400">
                <a:latin typeface="Gill Sans MT" pitchFamily="34" charset="0"/>
              </a:rPr>
              <a:t>Teniu diferents mostres de plantes aquàtiques, el  muntatge és molt fàcil, només cal que poseu una gota d'aigua en el portaobjectes i afegiu ben estirades una o dos fulla de les diferents plantes.</a:t>
            </a:r>
          </a:p>
          <a:p>
            <a:pPr marL="342900" indent="-342900" algn="justLow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400">
                <a:latin typeface="Gill Sans MT" pitchFamily="34" charset="0"/>
              </a:rPr>
              <a:t>Poseu el cobreobjectes </a:t>
            </a:r>
          </a:p>
          <a:p>
            <a:pPr marL="342900" indent="-342900" algn="justLow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400">
                <a:latin typeface="Gill Sans MT" pitchFamily="34" charset="0"/>
              </a:rPr>
              <a:t>Ja podeu mirar al microscopi. </a:t>
            </a:r>
          </a:p>
          <a:p>
            <a:pPr marL="342900" indent="-342900" algn="justLow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400">
                <a:latin typeface="Gill Sans MT" pitchFamily="34" charset="0"/>
              </a:rPr>
              <a:t>Feu l</a:t>
            </a:r>
            <a:r>
              <a:rPr lang="ca-ES" sz="1400" b="1">
                <a:latin typeface="Gill Sans MT" pitchFamily="34" charset="0"/>
              </a:rPr>
              <a:t>’observació</a:t>
            </a:r>
            <a:r>
              <a:rPr lang="ca-ES" sz="1400">
                <a:latin typeface="Gill Sans MT" pitchFamily="34" charset="0"/>
              </a:rPr>
              <a:t> al microscopi, </a:t>
            </a:r>
            <a:r>
              <a:rPr lang="ca-ES" sz="1400" b="1">
                <a:latin typeface="Gill Sans MT" pitchFamily="34" charset="0"/>
              </a:rPr>
              <a:t>dibuixeu</a:t>
            </a:r>
            <a:r>
              <a:rPr lang="ca-ES" sz="1400">
                <a:latin typeface="Gill Sans MT" pitchFamily="34" charset="0"/>
              </a:rPr>
              <a:t> i </a:t>
            </a:r>
            <a:r>
              <a:rPr lang="ca-ES" sz="1400" b="1">
                <a:latin typeface="Gill Sans MT" pitchFamily="34" charset="0"/>
              </a:rPr>
              <a:t>feu fotos</a:t>
            </a:r>
            <a:r>
              <a:rPr lang="ca-ES" sz="1400">
                <a:latin typeface="Gill Sans MT" pitchFamily="34" charset="0"/>
              </a:rPr>
              <a:t> del que veieu a l’augment que cregueu més adequat. </a:t>
            </a:r>
          </a:p>
          <a:p>
            <a:pPr marL="342900" indent="-342900" algn="justLow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endParaRPr lang="ca-ES" sz="1400">
              <a:latin typeface="Gill Sans MT" pitchFamily="34" charset="0"/>
            </a:endParaRPr>
          </a:p>
        </p:txBody>
      </p:sp>
      <p:sp>
        <p:nvSpPr>
          <p:cNvPr id="34820" name="2 Marcador de contenido"/>
          <p:cNvSpPr>
            <a:spLocks/>
          </p:cNvSpPr>
          <p:nvPr/>
        </p:nvSpPr>
        <p:spPr bwMode="auto">
          <a:xfrm>
            <a:off x="3348038" y="1844675"/>
            <a:ext cx="3527425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19088" indent="-319088">
              <a:buClr>
                <a:schemeClr val="accent1"/>
              </a:buClr>
              <a:buSzPct val="76000"/>
              <a:buFont typeface="Wingdings 3" pitchFamily="18" charset="2"/>
              <a:buNone/>
            </a:pPr>
            <a:r>
              <a:rPr lang="es-ES" sz="2000" b="1">
                <a:solidFill>
                  <a:srgbClr val="A17C36"/>
                </a:solidFill>
                <a:latin typeface="Gill Sans MT" pitchFamily="34" charset="0"/>
                <a:cs typeface="Aharoni" pitchFamily="2" charset="-79"/>
              </a:rPr>
              <a:t>Disseny experimental</a:t>
            </a:r>
          </a:p>
          <a:p>
            <a:pPr marL="319088" indent="-319088">
              <a:buClr>
                <a:schemeClr val="accent1"/>
              </a:buClr>
              <a:buSzPct val="76000"/>
              <a:buFont typeface="Wingdings 3" pitchFamily="18" charset="2"/>
              <a:buNone/>
            </a:pPr>
            <a:r>
              <a:rPr lang="es-ES" sz="1900" b="1">
                <a:solidFill>
                  <a:srgbClr val="674F23"/>
                </a:solidFill>
                <a:latin typeface="Gill Sans MT" pitchFamily="34" charset="0"/>
                <a:cs typeface="Aharoni" pitchFamily="2" charset="-79"/>
              </a:rPr>
              <a:t>Utillatge</a:t>
            </a:r>
          </a:p>
          <a:p>
            <a:pPr marL="319088" indent="-319088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400">
                <a:latin typeface="Gill Sans MT" pitchFamily="34" charset="0"/>
              </a:rPr>
              <a:t>Plantes aquàtiques: Elodea, molses, etc,...</a:t>
            </a:r>
          </a:p>
          <a:p>
            <a:pPr marL="319088" indent="-319088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400">
                <a:latin typeface="Gill Sans MT" pitchFamily="34" charset="0"/>
              </a:rPr>
              <a:t>Agulla emmanegada </a:t>
            </a:r>
          </a:p>
          <a:p>
            <a:pPr marL="319088" indent="-319088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400">
                <a:latin typeface="Gill Sans MT" pitchFamily="34" charset="0"/>
              </a:rPr>
              <a:t>Aigua</a:t>
            </a:r>
          </a:p>
          <a:p>
            <a:pPr marL="319088" indent="-319088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400">
                <a:latin typeface="Gill Sans MT" pitchFamily="34" charset="0"/>
              </a:rPr>
              <a:t>Pinces </a:t>
            </a:r>
          </a:p>
          <a:p>
            <a:pPr marL="319088" indent="-319088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400">
                <a:latin typeface="Gill Sans MT" pitchFamily="34" charset="0"/>
              </a:rPr>
              <a:t>Paper de filtre</a:t>
            </a:r>
          </a:p>
          <a:p>
            <a:pPr marL="319088" indent="-319088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400">
                <a:latin typeface="Gill Sans MT" pitchFamily="34" charset="0"/>
              </a:rPr>
              <a:t>Comptagotes</a:t>
            </a:r>
          </a:p>
          <a:p>
            <a:pPr marL="319088" indent="-319088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400">
                <a:latin typeface="Gill Sans MT" pitchFamily="34" charset="0"/>
              </a:rPr>
              <a:t>Portaobjectes</a:t>
            </a:r>
          </a:p>
          <a:p>
            <a:pPr marL="319088" indent="-319088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400">
                <a:latin typeface="Gill Sans MT" pitchFamily="34" charset="0"/>
              </a:rPr>
              <a:t>Cobreobjectes </a:t>
            </a:r>
          </a:p>
          <a:p>
            <a:pPr marL="319088" indent="-319088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400">
                <a:latin typeface="Gill Sans MT" pitchFamily="34" charset="0"/>
              </a:rPr>
              <a:t>Microscopi </a:t>
            </a:r>
          </a:p>
        </p:txBody>
      </p:sp>
      <p:sp>
        <p:nvSpPr>
          <p:cNvPr id="34821" name="2 Marcador de contenido"/>
          <p:cNvSpPr>
            <a:spLocks/>
          </p:cNvSpPr>
          <p:nvPr/>
        </p:nvSpPr>
        <p:spPr bwMode="auto">
          <a:xfrm>
            <a:off x="611188" y="1196975"/>
            <a:ext cx="778827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Low">
              <a:buClr>
                <a:schemeClr val="accent1"/>
              </a:buClr>
              <a:buSzPct val="76000"/>
              <a:buFont typeface="Wingdings 3" pitchFamily="18" charset="2"/>
              <a:buNone/>
            </a:pPr>
            <a:r>
              <a:rPr lang="ca-ES" dirty="0">
                <a:solidFill>
                  <a:srgbClr val="49C349"/>
                </a:solidFill>
                <a:latin typeface="Gill Sans MT" pitchFamily="34" charset="0"/>
              </a:rPr>
              <a:t>Podríem provar amb molts éssers vius, però us proposem fer-ho amb les plantes aquàtiques i molses que teniu damunt de la taula. </a:t>
            </a:r>
            <a:endParaRPr lang="ca-ES" dirty="0">
              <a:solidFill>
                <a:srgbClr val="FF9900"/>
              </a:solidFill>
              <a:latin typeface="Gill Sans MT" pitchFamily="34" charset="0"/>
            </a:endParaRPr>
          </a:p>
        </p:txBody>
      </p:sp>
      <p:pic>
        <p:nvPicPr>
          <p:cNvPr id="34822" name="Picture 29" descr="Wasserpes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63713" y="1844675"/>
            <a:ext cx="1562100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4" name="Picture 12" descr="procediment Elode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77050" y="1844675"/>
            <a:ext cx="2008188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>
            <a:extLst>
              <a:ext uri="{FF2B5EF4-FFF2-40B4-BE49-F238E27FC236}">
                <a16:creationId xmlns:a16="http://schemas.microsoft.com/office/drawing/2014/main" id="{7D75E0E4-46C3-45D4-8C9E-BE69A39C387A}"/>
              </a:ext>
            </a:extLst>
          </p:cNvPr>
          <p:cNvSpPr txBox="1"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ca-ES" sz="2800" dirty="0"/>
              <a:t>Anem a esbrinar-ho! (4) </a:t>
            </a:r>
            <a:br>
              <a:rPr lang="ca-ES" dirty="0"/>
            </a:br>
            <a:r>
              <a:rPr lang="ca-ES" sz="2400" dirty="0">
                <a:solidFill>
                  <a:srgbClr val="49C349"/>
                </a:solidFill>
              </a:rPr>
              <a:t>Les plantes</a:t>
            </a:r>
          </a:p>
        </p:txBody>
      </p:sp>
    </p:spTree>
    <p:extLst>
      <p:ext uri="{BB962C8B-B14F-4D97-AF65-F5344CB8AC3E}">
        <p14:creationId xmlns:p14="http://schemas.microsoft.com/office/powerpoint/2010/main" val="7951849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5 CuadroTexto"/>
          <p:cNvSpPr txBox="1">
            <a:spLocks noChangeArrowheads="1"/>
          </p:cNvSpPr>
          <p:nvPr/>
        </p:nvSpPr>
        <p:spPr bwMode="auto">
          <a:xfrm>
            <a:off x="611188" y="5594350"/>
            <a:ext cx="24288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a-ES" sz="1200">
                <a:latin typeface="Tw Cen MT" pitchFamily="34" charset="0"/>
              </a:rPr>
              <a:t>Num. Augments</a:t>
            </a:r>
            <a:r>
              <a:rPr lang="ca-ES" sz="1200" i="1">
                <a:latin typeface="Tw Cen MT" pitchFamily="34" charset="0"/>
              </a:rPr>
              <a:t>: ____________</a:t>
            </a:r>
          </a:p>
        </p:txBody>
      </p:sp>
      <p:sp>
        <p:nvSpPr>
          <p:cNvPr id="35843" name="8 CuadroTexto"/>
          <p:cNvSpPr txBox="1">
            <a:spLocks noChangeArrowheads="1"/>
          </p:cNvSpPr>
          <p:nvPr/>
        </p:nvSpPr>
        <p:spPr bwMode="auto">
          <a:xfrm>
            <a:off x="6896100" y="3392488"/>
            <a:ext cx="24288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a-ES" sz="2000" b="1">
                <a:solidFill>
                  <a:srgbClr val="A17C36"/>
                </a:solidFill>
                <a:latin typeface="Gill Sans MT" pitchFamily="34" charset="0"/>
                <a:cs typeface="Aharoni" pitchFamily="2" charset="-79"/>
              </a:rPr>
              <a:t>Conclusions</a:t>
            </a:r>
          </a:p>
        </p:txBody>
      </p:sp>
      <p:sp>
        <p:nvSpPr>
          <p:cNvPr id="35844" name="9 CuadroTexto"/>
          <p:cNvSpPr txBox="1">
            <a:spLocks noChangeArrowheads="1"/>
          </p:cNvSpPr>
          <p:nvPr/>
        </p:nvSpPr>
        <p:spPr bwMode="auto">
          <a:xfrm>
            <a:off x="3727450" y="3429000"/>
            <a:ext cx="24288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a-ES" sz="2000" b="1">
                <a:solidFill>
                  <a:srgbClr val="A17C36"/>
                </a:solidFill>
                <a:latin typeface="Gill Sans MT" pitchFamily="34" charset="0"/>
                <a:cs typeface="Aharoni" pitchFamily="2" charset="-79"/>
              </a:rPr>
              <a:t>Argumentació</a:t>
            </a:r>
          </a:p>
        </p:txBody>
      </p:sp>
      <p:sp>
        <p:nvSpPr>
          <p:cNvPr id="11" name="10 Flecha derecha"/>
          <p:cNvSpPr/>
          <p:nvPr/>
        </p:nvSpPr>
        <p:spPr>
          <a:xfrm>
            <a:off x="3063875" y="3571875"/>
            <a:ext cx="357188" cy="214313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a-ES"/>
          </a:p>
        </p:txBody>
      </p:sp>
      <p:sp>
        <p:nvSpPr>
          <p:cNvPr id="12" name="11 Flecha derecha"/>
          <p:cNvSpPr>
            <a:spLocks noChangeArrowheads="1"/>
          </p:cNvSpPr>
          <p:nvPr/>
        </p:nvSpPr>
        <p:spPr bwMode="auto">
          <a:xfrm>
            <a:off x="6372225" y="3517900"/>
            <a:ext cx="357188" cy="214313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tx1"/>
          </a:solidFill>
          <a:ln w="19050" algn="ctr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a-ES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35847" name="8 CuadroTexto"/>
          <p:cNvSpPr txBox="1">
            <a:spLocks noChangeArrowheads="1"/>
          </p:cNvSpPr>
          <p:nvPr/>
        </p:nvSpPr>
        <p:spPr bwMode="auto">
          <a:xfrm>
            <a:off x="539750" y="2108200"/>
            <a:ext cx="64087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a-ES" sz="2000" b="1">
                <a:solidFill>
                  <a:srgbClr val="A17C36"/>
                </a:solidFill>
                <a:latin typeface="Gill Sans MT" pitchFamily="34" charset="0"/>
                <a:cs typeface="Aharoni" pitchFamily="2" charset="-79"/>
              </a:rPr>
              <a:t>Observació dels resultats, anàlisi i discussió</a:t>
            </a:r>
          </a:p>
        </p:txBody>
      </p:sp>
      <p:sp>
        <p:nvSpPr>
          <p:cNvPr id="35848" name="Rectangle 11"/>
          <p:cNvSpPr>
            <a:spLocks/>
          </p:cNvSpPr>
          <p:nvPr/>
        </p:nvSpPr>
        <p:spPr bwMode="auto">
          <a:xfrm>
            <a:off x="3276600" y="3789363"/>
            <a:ext cx="3097213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algn="justLow" eaLnBrk="0" hangingPunct="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None/>
            </a:pPr>
            <a:endParaRPr lang="ca-ES" sz="1500">
              <a:latin typeface="Gill Sans MT" pitchFamily="34" charset="0"/>
            </a:endParaRPr>
          </a:p>
          <a:p>
            <a:pPr marL="273050" indent="-273050" algn="justLow" eaLnBrk="0" hangingPunct="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500">
                <a:latin typeface="Gill Sans MT" pitchFamily="34" charset="0"/>
              </a:rPr>
              <a:t>Quines estructures has pogut observar? Quina és la seva funció?</a:t>
            </a:r>
          </a:p>
          <a:p>
            <a:pPr marL="273050" indent="-273050" algn="justLow" eaLnBrk="0" hangingPunct="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500">
                <a:latin typeface="Gill Sans MT" pitchFamily="34" charset="0"/>
              </a:rPr>
              <a:t>A quin domini i regne pertanyen el éssers vius que has observat.</a:t>
            </a:r>
          </a:p>
          <a:p>
            <a:pPr marL="273050" indent="-273050" algn="justLow" eaLnBrk="0" hangingPunct="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500">
                <a:latin typeface="Gill Sans MT" pitchFamily="34" charset="0"/>
              </a:rPr>
              <a:t>Feu una taula amb les estructures observades i les que no heu pogut observar al microscopi. </a:t>
            </a:r>
          </a:p>
        </p:txBody>
      </p:sp>
      <p:sp>
        <p:nvSpPr>
          <p:cNvPr id="35849" name="Rectangle 12"/>
          <p:cNvSpPr>
            <a:spLocks noChangeArrowheads="1"/>
          </p:cNvSpPr>
          <p:nvPr/>
        </p:nvSpPr>
        <p:spPr bwMode="auto">
          <a:xfrm>
            <a:off x="563563" y="2565400"/>
            <a:ext cx="2376487" cy="2808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_tradnl"/>
          </a:p>
        </p:txBody>
      </p:sp>
      <p:sp>
        <p:nvSpPr>
          <p:cNvPr id="35850" name="Rectangle 13"/>
          <p:cNvSpPr>
            <a:spLocks noChangeArrowheads="1"/>
          </p:cNvSpPr>
          <p:nvPr/>
        </p:nvSpPr>
        <p:spPr bwMode="auto">
          <a:xfrm>
            <a:off x="539750" y="1303338"/>
            <a:ext cx="8135938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Low">
              <a:tabLst>
                <a:tab pos="269875" algn="l"/>
              </a:tabLst>
            </a:pPr>
            <a:r>
              <a:rPr lang="ca-ES" sz="1400"/>
              <a:t>Feu una descripció de la tècnica utilitzada analitzant el perquè.  Exemple: Per què hem utilitzat aquest ésser viu o teixit? com i perquè hem fixat la mostra? per què hem tenyit amb el colorant?  per què rentem?  per què cal estendre el teixit? problemes amb què us heu trobat, etc…. </a:t>
            </a: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40B9D4D3-1C3E-494A-9E5D-6413C21141C1}"/>
              </a:ext>
            </a:extLst>
          </p:cNvPr>
          <p:cNvSpPr txBox="1"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ca-ES" sz="2800" dirty="0"/>
              <a:t>Anem a esbrinar-ho! (4) </a:t>
            </a:r>
            <a:br>
              <a:rPr lang="ca-ES" dirty="0"/>
            </a:br>
            <a:r>
              <a:rPr lang="ca-ES" sz="2400" dirty="0">
                <a:solidFill>
                  <a:srgbClr val="49C349"/>
                </a:solidFill>
              </a:rPr>
              <a:t>Les plantes</a:t>
            </a:r>
          </a:p>
        </p:txBody>
      </p:sp>
    </p:spTree>
    <p:extLst>
      <p:ext uri="{BB962C8B-B14F-4D97-AF65-F5344CB8AC3E}">
        <p14:creationId xmlns:p14="http://schemas.microsoft.com/office/powerpoint/2010/main" val="3991561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2 Marcador de contenido"/>
          <p:cNvSpPr>
            <a:spLocks/>
          </p:cNvSpPr>
          <p:nvPr/>
        </p:nvSpPr>
        <p:spPr bwMode="auto">
          <a:xfrm>
            <a:off x="611188" y="4437063"/>
            <a:ext cx="7993062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19088" indent="-319088" algn="justLow">
              <a:buClr>
                <a:schemeClr val="accent1"/>
              </a:buClr>
              <a:buSzPct val="76000"/>
              <a:buFont typeface="Wingdings 3" pitchFamily="18" charset="2"/>
              <a:buNone/>
            </a:pPr>
            <a:r>
              <a:rPr lang="ca-ES" sz="1900" b="1" dirty="0">
                <a:solidFill>
                  <a:srgbClr val="674F23"/>
                </a:solidFill>
                <a:latin typeface="Gill Sans MT" pitchFamily="34" charset="0"/>
                <a:cs typeface="Aharoni" pitchFamily="2" charset="-79"/>
              </a:rPr>
              <a:t>Procediment</a:t>
            </a:r>
          </a:p>
          <a:p>
            <a:pPr marL="319088" indent="-319088" algn="justLow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700" dirty="0">
                <a:latin typeface="Gill Sans MT" pitchFamily="34" charset="0"/>
              </a:rPr>
              <a:t>Feu talls molt prims de la patata (d’uns 3x3 </a:t>
            </a:r>
            <a:r>
              <a:rPr lang="ca-ES" sz="1700" dirty="0" err="1">
                <a:latin typeface="Gill Sans MT" pitchFamily="34" charset="0"/>
              </a:rPr>
              <a:t>milímetres</a:t>
            </a:r>
            <a:r>
              <a:rPr lang="ca-ES" sz="1700" dirty="0">
                <a:latin typeface="Gill Sans MT" pitchFamily="34" charset="0"/>
              </a:rPr>
              <a:t> i menys d’1mm de gruix).</a:t>
            </a:r>
          </a:p>
          <a:p>
            <a:pPr marL="319088" indent="-319088" algn="justLow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700" dirty="0">
                <a:latin typeface="Gill Sans MT" pitchFamily="34" charset="0"/>
              </a:rPr>
              <a:t>Tenyiu-los amb </a:t>
            </a:r>
            <a:r>
              <a:rPr lang="ca-ES" sz="1700" dirty="0" err="1">
                <a:latin typeface="Gill Sans MT" pitchFamily="34" charset="0"/>
              </a:rPr>
              <a:t>lugol</a:t>
            </a:r>
            <a:endParaRPr lang="ca-ES" sz="1700" dirty="0">
              <a:latin typeface="Gill Sans MT" pitchFamily="34" charset="0"/>
            </a:endParaRPr>
          </a:p>
          <a:p>
            <a:pPr marL="319088" indent="-319088" algn="justLow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700" dirty="0">
                <a:latin typeface="Gill Sans MT" pitchFamily="34" charset="0"/>
              </a:rPr>
              <a:t>Renteu </a:t>
            </a:r>
            <a:r>
              <a:rPr lang="ca-ES" sz="1700" dirty="0" err="1">
                <a:latin typeface="Gill Sans MT" pitchFamily="34" charset="0"/>
              </a:rPr>
              <a:t>l’excès</a:t>
            </a:r>
            <a:r>
              <a:rPr lang="ca-ES" sz="1700" dirty="0">
                <a:latin typeface="Gill Sans MT" pitchFamily="34" charset="0"/>
              </a:rPr>
              <a:t> de colorant amb aigua</a:t>
            </a:r>
          </a:p>
          <a:p>
            <a:pPr marL="319088" indent="-319088" algn="justLow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700" dirty="0">
                <a:latin typeface="Gill Sans MT" pitchFamily="34" charset="0"/>
              </a:rPr>
              <a:t>Poseu una gota d’aigua en el </a:t>
            </a:r>
            <a:r>
              <a:rPr lang="ca-ES" sz="1700" dirty="0" err="1">
                <a:latin typeface="Gill Sans MT" pitchFamily="34" charset="0"/>
              </a:rPr>
              <a:t>portaobjecte</a:t>
            </a:r>
            <a:r>
              <a:rPr lang="ca-ES" sz="1700" dirty="0">
                <a:latin typeface="Gill Sans MT" pitchFamily="34" charset="0"/>
              </a:rPr>
              <a:t> i afegiu el tall de </a:t>
            </a:r>
          </a:p>
          <a:p>
            <a:pPr marL="319088" indent="-319088" algn="justLow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700" dirty="0">
                <a:latin typeface="Gill Sans MT" pitchFamily="34" charset="0"/>
              </a:rPr>
              <a:t>Poseu un cobreobjectes.</a:t>
            </a:r>
          </a:p>
          <a:p>
            <a:pPr marL="319088" indent="-319088" algn="justLow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700" dirty="0">
                <a:latin typeface="Gill Sans MT" pitchFamily="34" charset="0"/>
              </a:rPr>
              <a:t>Feu l</a:t>
            </a:r>
            <a:r>
              <a:rPr lang="ca-ES" sz="1700" b="1" dirty="0">
                <a:latin typeface="Gill Sans MT" pitchFamily="34" charset="0"/>
              </a:rPr>
              <a:t>’observació</a:t>
            </a:r>
            <a:r>
              <a:rPr lang="ca-ES" sz="1700" dirty="0">
                <a:latin typeface="Gill Sans MT" pitchFamily="34" charset="0"/>
              </a:rPr>
              <a:t> al microscopi, </a:t>
            </a:r>
            <a:r>
              <a:rPr lang="ca-ES" sz="1700" b="1" dirty="0">
                <a:latin typeface="Gill Sans MT" pitchFamily="34" charset="0"/>
              </a:rPr>
              <a:t>dibuixeu</a:t>
            </a:r>
            <a:r>
              <a:rPr lang="ca-ES" sz="1700" dirty="0">
                <a:latin typeface="Gill Sans MT" pitchFamily="34" charset="0"/>
              </a:rPr>
              <a:t> i feu fotos del que veieu a l’augment que cregueu més adequat. </a:t>
            </a:r>
          </a:p>
          <a:p>
            <a:pPr marL="319088" indent="-319088" algn="justLow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endParaRPr lang="ca-ES" sz="1700" dirty="0">
              <a:latin typeface="Gill Sans MT" pitchFamily="34" charset="0"/>
            </a:endParaRPr>
          </a:p>
        </p:txBody>
      </p:sp>
      <p:sp>
        <p:nvSpPr>
          <p:cNvPr id="36867" name="2 Marcador de contenido"/>
          <p:cNvSpPr>
            <a:spLocks/>
          </p:cNvSpPr>
          <p:nvPr/>
        </p:nvSpPr>
        <p:spPr bwMode="auto">
          <a:xfrm>
            <a:off x="4356100" y="1700213"/>
            <a:ext cx="4032250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19088" indent="-319088">
              <a:buClr>
                <a:schemeClr val="accent1"/>
              </a:buClr>
              <a:buSzPct val="76000"/>
              <a:buFont typeface="Wingdings 3" pitchFamily="18" charset="2"/>
              <a:buNone/>
            </a:pPr>
            <a:r>
              <a:rPr lang="es-ES" sz="2000" b="1" dirty="0" err="1">
                <a:solidFill>
                  <a:srgbClr val="A17C36"/>
                </a:solidFill>
                <a:latin typeface="Gill Sans MT" pitchFamily="34" charset="0"/>
                <a:cs typeface="Aharoni" pitchFamily="2" charset="-79"/>
              </a:rPr>
              <a:t>Disseny</a:t>
            </a:r>
            <a:r>
              <a:rPr lang="es-ES" sz="2000" b="1" dirty="0">
                <a:solidFill>
                  <a:srgbClr val="A17C36"/>
                </a:solidFill>
                <a:latin typeface="Gill Sans MT" pitchFamily="34" charset="0"/>
                <a:cs typeface="Aharoni" pitchFamily="2" charset="-79"/>
              </a:rPr>
              <a:t> experimental</a:t>
            </a:r>
          </a:p>
          <a:p>
            <a:pPr marL="319088" indent="-319088">
              <a:buClr>
                <a:schemeClr val="accent1"/>
              </a:buClr>
              <a:buSzPct val="76000"/>
              <a:buFont typeface="Wingdings 3" pitchFamily="18" charset="2"/>
              <a:buNone/>
            </a:pPr>
            <a:r>
              <a:rPr lang="es-ES" sz="1900" b="1" dirty="0" err="1">
                <a:solidFill>
                  <a:srgbClr val="674F23"/>
                </a:solidFill>
                <a:latin typeface="Gill Sans MT" pitchFamily="34" charset="0"/>
                <a:cs typeface="Aharoni" pitchFamily="2" charset="-79"/>
              </a:rPr>
              <a:t>Utillatge</a:t>
            </a:r>
            <a:endParaRPr lang="es-ES" sz="1900" b="1" dirty="0">
              <a:solidFill>
                <a:srgbClr val="674F23"/>
              </a:solidFill>
              <a:latin typeface="Gill Sans MT" pitchFamily="34" charset="0"/>
              <a:cs typeface="Aharoni" pitchFamily="2" charset="-79"/>
            </a:endParaRPr>
          </a:p>
          <a:p>
            <a:pPr marL="319088" indent="-319088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700" dirty="0">
                <a:latin typeface="Gill Sans MT" pitchFamily="34" charset="0"/>
              </a:rPr>
              <a:t>Patata</a:t>
            </a:r>
          </a:p>
          <a:p>
            <a:pPr marL="319088" indent="-319088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700" dirty="0">
                <a:latin typeface="Gill Sans MT" pitchFamily="34" charset="0"/>
              </a:rPr>
              <a:t>Bisturí o ganivet.</a:t>
            </a:r>
          </a:p>
          <a:p>
            <a:pPr marL="319088" indent="-319088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700" dirty="0">
                <a:latin typeface="Gill Sans MT" pitchFamily="34" charset="0"/>
              </a:rPr>
              <a:t>Agulla emmanegada</a:t>
            </a:r>
          </a:p>
          <a:p>
            <a:pPr marL="319088" indent="-319088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700" dirty="0" err="1">
                <a:latin typeface="Gill Sans MT" pitchFamily="34" charset="0"/>
              </a:rPr>
              <a:t>Lugol</a:t>
            </a:r>
            <a:r>
              <a:rPr lang="ca-ES" sz="1700" dirty="0">
                <a:latin typeface="Gill Sans MT" pitchFamily="34" charset="0"/>
              </a:rPr>
              <a:t> o Iode</a:t>
            </a:r>
          </a:p>
          <a:p>
            <a:pPr marL="319088" indent="-319088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700" dirty="0">
                <a:latin typeface="Gill Sans MT" pitchFamily="34" charset="0"/>
              </a:rPr>
              <a:t>Aigua</a:t>
            </a:r>
          </a:p>
          <a:p>
            <a:pPr marL="319088" indent="-319088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700" dirty="0">
                <a:latin typeface="Gill Sans MT" pitchFamily="34" charset="0"/>
              </a:rPr>
              <a:t>Comptagotes</a:t>
            </a:r>
          </a:p>
          <a:p>
            <a:pPr marL="319088" indent="-319088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700" dirty="0">
                <a:latin typeface="Gill Sans MT" pitchFamily="34" charset="0"/>
              </a:rPr>
              <a:t>Portaobjectes</a:t>
            </a:r>
          </a:p>
          <a:p>
            <a:pPr marL="319088" indent="-319088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700" dirty="0">
                <a:latin typeface="Gill Sans MT" pitchFamily="34" charset="0"/>
              </a:rPr>
              <a:t>Cobreobjectes </a:t>
            </a:r>
          </a:p>
          <a:p>
            <a:pPr marL="319088" indent="-319088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700" dirty="0">
                <a:latin typeface="Gill Sans MT" pitchFamily="34" charset="0"/>
              </a:rPr>
              <a:t>Microscopi </a:t>
            </a:r>
          </a:p>
        </p:txBody>
      </p:sp>
      <p:sp>
        <p:nvSpPr>
          <p:cNvPr id="36868" name="2 Marcador de contenido"/>
          <p:cNvSpPr>
            <a:spLocks/>
          </p:cNvSpPr>
          <p:nvPr/>
        </p:nvSpPr>
        <p:spPr bwMode="auto">
          <a:xfrm>
            <a:off x="611188" y="1196975"/>
            <a:ext cx="778827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Low">
              <a:buClr>
                <a:schemeClr val="accent1"/>
              </a:buClr>
              <a:buSzPct val="76000"/>
              <a:buFont typeface="Wingdings 3" pitchFamily="18" charset="2"/>
              <a:buNone/>
            </a:pPr>
            <a:r>
              <a:rPr lang="ca-ES">
                <a:solidFill>
                  <a:srgbClr val="49C349"/>
                </a:solidFill>
                <a:latin typeface="Gill Sans MT" pitchFamily="34" charset="0"/>
              </a:rPr>
              <a:t>Podríem provar amb molts éssers vius, però us proposem fer-ho amb la patata que teniu damunt de la taula. </a:t>
            </a:r>
            <a:endParaRPr lang="ca-ES">
              <a:solidFill>
                <a:srgbClr val="FF9900"/>
              </a:solidFill>
              <a:latin typeface="Gill Sans MT" pitchFamily="34" charset="0"/>
            </a:endParaRPr>
          </a:p>
        </p:txBody>
      </p:sp>
      <p:pic>
        <p:nvPicPr>
          <p:cNvPr id="36869" name="Picture 33" descr="220px-Patata_Kennebe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989138"/>
            <a:ext cx="2520950" cy="189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27FD62D0-C970-4813-9F70-BA6C0BFE2369}"/>
              </a:ext>
            </a:extLst>
          </p:cNvPr>
          <p:cNvSpPr txBox="1"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ca-ES" sz="2800" dirty="0"/>
              <a:t>Anem a esbrinar-ho! (4) </a:t>
            </a:r>
            <a:br>
              <a:rPr lang="ca-ES" dirty="0"/>
            </a:br>
            <a:r>
              <a:rPr lang="ca-ES" sz="2400" dirty="0">
                <a:solidFill>
                  <a:srgbClr val="49C349"/>
                </a:solidFill>
              </a:rPr>
              <a:t>Les plantes</a:t>
            </a:r>
          </a:p>
        </p:txBody>
      </p:sp>
    </p:spTree>
    <p:extLst>
      <p:ext uri="{BB962C8B-B14F-4D97-AF65-F5344CB8AC3E}">
        <p14:creationId xmlns:p14="http://schemas.microsoft.com/office/powerpoint/2010/main" val="1295741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36" name="Picture 12" descr="ninos-mucha-panza-L-K70THJ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87557" y="2029305"/>
            <a:ext cx="2041525" cy="2708275"/>
          </a:xfrm>
          <a:prstGeom prst="rect">
            <a:avLst/>
          </a:prstGeom>
          <a:noFill/>
        </p:spPr>
      </p:pic>
      <p:sp>
        <p:nvSpPr>
          <p:cNvPr id="26625" name="1 Título"/>
          <p:cNvSpPr>
            <a:spLocks noGrp="1"/>
          </p:cNvSpPr>
          <p:nvPr>
            <p:ph type="title" idx="4294967295"/>
          </p:nvPr>
        </p:nvSpPr>
        <p:spPr>
          <a:xfrm>
            <a:off x="457199" y="596982"/>
            <a:ext cx="8229600" cy="990600"/>
          </a:xfrm>
        </p:spPr>
        <p:txBody>
          <a:bodyPr/>
          <a:lstStyle/>
          <a:p>
            <a:pPr eaLnBrk="1" hangingPunct="1"/>
            <a:br>
              <a:rPr lang="ca-ES" sz="2600" dirty="0">
                <a:solidFill>
                  <a:srgbClr val="7030A0"/>
                </a:solidFill>
              </a:rPr>
            </a:br>
            <a:br>
              <a:rPr lang="ca-ES" sz="2600" dirty="0">
                <a:solidFill>
                  <a:srgbClr val="7030A0"/>
                </a:solidFill>
              </a:rPr>
            </a:br>
            <a:r>
              <a:rPr lang="ca-ES" sz="2600" dirty="0">
                <a:solidFill>
                  <a:srgbClr val="7030A0"/>
                </a:solidFill>
              </a:rPr>
              <a:t>Tots els éssers vius estan formats per cèl·lules?</a:t>
            </a:r>
            <a:br>
              <a:rPr lang="ca-ES" sz="2600" dirty="0">
                <a:solidFill>
                  <a:srgbClr val="7030A0"/>
                </a:solidFill>
              </a:rPr>
            </a:br>
            <a:r>
              <a:rPr lang="ca-ES" sz="2600" dirty="0">
                <a:solidFill>
                  <a:srgbClr val="7030A0"/>
                </a:solidFill>
              </a:rPr>
              <a:t>Podrem observar i interpretar cèl·lules de diferents éssers vius?</a:t>
            </a:r>
          </a:p>
        </p:txBody>
      </p:sp>
      <p:sp>
        <p:nvSpPr>
          <p:cNvPr id="26627" name="2 Marcador de contenido"/>
          <p:cNvSpPr>
            <a:spLocks/>
          </p:cNvSpPr>
          <p:nvPr/>
        </p:nvSpPr>
        <p:spPr bwMode="auto">
          <a:xfrm>
            <a:off x="677862" y="1653517"/>
            <a:ext cx="77882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Low">
              <a:buClr>
                <a:schemeClr val="accent1"/>
              </a:buClr>
              <a:buSzPct val="76000"/>
              <a:buFont typeface="Wingdings 3" pitchFamily="18" charset="2"/>
              <a:buNone/>
            </a:pPr>
            <a:r>
              <a:rPr lang="es-ES" sz="2000" dirty="0" err="1">
                <a:latin typeface="Gill Sans MT" pitchFamily="34" charset="0"/>
              </a:rPr>
              <a:t>Anem</a:t>
            </a:r>
            <a:r>
              <a:rPr lang="es-ES" sz="2000" dirty="0">
                <a:latin typeface="Gill Sans MT" pitchFamily="34" charset="0"/>
              </a:rPr>
              <a:t> a </a:t>
            </a:r>
            <a:r>
              <a:rPr lang="es-ES" sz="2000" dirty="0" err="1">
                <a:latin typeface="Gill Sans MT" pitchFamily="34" charset="0"/>
              </a:rPr>
              <a:t>esbrinar-ho</a:t>
            </a:r>
            <a:r>
              <a:rPr lang="es-ES" sz="2000" dirty="0">
                <a:latin typeface="Gill Sans MT" pitchFamily="34" charset="0"/>
              </a:rPr>
              <a:t>!</a:t>
            </a:r>
            <a:endParaRPr lang="ca-ES" sz="2000" dirty="0">
              <a:latin typeface="Gill Sans MT" pitchFamily="34" charset="0"/>
            </a:endParaRPr>
          </a:p>
        </p:txBody>
      </p:sp>
      <p:pic>
        <p:nvPicPr>
          <p:cNvPr id="26628" name="Picture 29" descr="Wasserpes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2432743"/>
            <a:ext cx="2592536" cy="3587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1" name="Picture 37" descr="image108_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07904" y="4199340"/>
            <a:ext cx="2637509" cy="1983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2" name="Picture 12" descr="ceboll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89011" y="1955391"/>
            <a:ext cx="2454185" cy="2454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3" name="Picture 13" descr="estylonychiacuatromt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27762" y="4581525"/>
            <a:ext cx="2376685" cy="1773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710821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5 CuadroTexto"/>
          <p:cNvSpPr txBox="1">
            <a:spLocks noChangeArrowheads="1"/>
          </p:cNvSpPr>
          <p:nvPr/>
        </p:nvSpPr>
        <p:spPr bwMode="auto">
          <a:xfrm>
            <a:off x="611188" y="5594350"/>
            <a:ext cx="24288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a-ES" sz="1200">
                <a:latin typeface="Tw Cen MT" pitchFamily="34" charset="0"/>
              </a:rPr>
              <a:t>Num. Augments</a:t>
            </a:r>
            <a:r>
              <a:rPr lang="ca-ES" sz="1200" i="1">
                <a:latin typeface="Tw Cen MT" pitchFamily="34" charset="0"/>
              </a:rPr>
              <a:t>: ____________</a:t>
            </a:r>
          </a:p>
        </p:txBody>
      </p:sp>
      <p:sp>
        <p:nvSpPr>
          <p:cNvPr id="37891" name="8 CuadroTexto"/>
          <p:cNvSpPr txBox="1">
            <a:spLocks noChangeArrowheads="1"/>
          </p:cNvSpPr>
          <p:nvPr/>
        </p:nvSpPr>
        <p:spPr bwMode="auto">
          <a:xfrm>
            <a:off x="6896100" y="3392488"/>
            <a:ext cx="24288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a-ES" sz="2000" b="1">
                <a:solidFill>
                  <a:srgbClr val="A17C36"/>
                </a:solidFill>
                <a:latin typeface="Gill Sans MT" pitchFamily="34" charset="0"/>
                <a:cs typeface="Aharoni" pitchFamily="2" charset="-79"/>
              </a:rPr>
              <a:t>Conclusions</a:t>
            </a:r>
          </a:p>
        </p:txBody>
      </p:sp>
      <p:sp>
        <p:nvSpPr>
          <p:cNvPr id="37892" name="9 CuadroTexto"/>
          <p:cNvSpPr txBox="1">
            <a:spLocks noChangeArrowheads="1"/>
          </p:cNvSpPr>
          <p:nvPr/>
        </p:nvSpPr>
        <p:spPr bwMode="auto">
          <a:xfrm>
            <a:off x="3727450" y="3429000"/>
            <a:ext cx="24288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a-ES" sz="2000" b="1">
                <a:solidFill>
                  <a:srgbClr val="A17C36"/>
                </a:solidFill>
                <a:latin typeface="Gill Sans MT" pitchFamily="34" charset="0"/>
                <a:cs typeface="Aharoni" pitchFamily="2" charset="-79"/>
              </a:rPr>
              <a:t>Argumentació</a:t>
            </a:r>
          </a:p>
        </p:txBody>
      </p:sp>
      <p:sp>
        <p:nvSpPr>
          <p:cNvPr id="11" name="10 Flecha derecha"/>
          <p:cNvSpPr/>
          <p:nvPr/>
        </p:nvSpPr>
        <p:spPr>
          <a:xfrm>
            <a:off x="3063875" y="3571875"/>
            <a:ext cx="357188" cy="214313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a-ES"/>
          </a:p>
        </p:txBody>
      </p:sp>
      <p:sp>
        <p:nvSpPr>
          <p:cNvPr id="12" name="11 Flecha derecha"/>
          <p:cNvSpPr>
            <a:spLocks noChangeArrowheads="1"/>
          </p:cNvSpPr>
          <p:nvPr/>
        </p:nvSpPr>
        <p:spPr bwMode="auto">
          <a:xfrm>
            <a:off x="6372225" y="3517900"/>
            <a:ext cx="357188" cy="214313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tx1"/>
          </a:solidFill>
          <a:ln w="19050" algn="ctr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a-ES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37895" name="8 CuadroTexto"/>
          <p:cNvSpPr txBox="1">
            <a:spLocks noChangeArrowheads="1"/>
          </p:cNvSpPr>
          <p:nvPr/>
        </p:nvSpPr>
        <p:spPr bwMode="auto">
          <a:xfrm>
            <a:off x="539750" y="2108200"/>
            <a:ext cx="64087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a-ES" sz="2000" b="1">
                <a:solidFill>
                  <a:srgbClr val="A17C36"/>
                </a:solidFill>
                <a:latin typeface="Gill Sans MT" pitchFamily="34" charset="0"/>
                <a:cs typeface="Aharoni" pitchFamily="2" charset="-79"/>
              </a:rPr>
              <a:t>Observació dels resultats, anàlisi i discussió</a:t>
            </a:r>
          </a:p>
        </p:txBody>
      </p:sp>
      <p:sp>
        <p:nvSpPr>
          <p:cNvPr id="37896" name="Rectangle 11"/>
          <p:cNvSpPr>
            <a:spLocks/>
          </p:cNvSpPr>
          <p:nvPr/>
        </p:nvSpPr>
        <p:spPr bwMode="auto">
          <a:xfrm>
            <a:off x="3276600" y="3789363"/>
            <a:ext cx="3097213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algn="justLow" eaLnBrk="0" hangingPunct="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None/>
            </a:pPr>
            <a:endParaRPr lang="ca-ES" sz="1500">
              <a:latin typeface="Gill Sans MT" pitchFamily="34" charset="0"/>
            </a:endParaRPr>
          </a:p>
          <a:p>
            <a:pPr marL="273050" indent="-273050" algn="justLow" eaLnBrk="0" hangingPunct="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500">
                <a:latin typeface="Gill Sans MT" pitchFamily="34" charset="0"/>
              </a:rPr>
              <a:t>Quines estructures has pogut observar? Quina és la seva funció?</a:t>
            </a:r>
          </a:p>
          <a:p>
            <a:pPr marL="273050" indent="-273050" algn="justLow" eaLnBrk="0" hangingPunct="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500">
                <a:latin typeface="Gill Sans MT" pitchFamily="34" charset="0"/>
              </a:rPr>
              <a:t>A quin domini i regne pertanyen el éssers vius que has observat.</a:t>
            </a:r>
          </a:p>
          <a:p>
            <a:pPr marL="273050" indent="-273050" algn="justLow" eaLnBrk="0" hangingPunct="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500">
                <a:latin typeface="Gill Sans MT" pitchFamily="34" charset="0"/>
              </a:rPr>
              <a:t>Feu una taula amb les estructures observades i les que no heu pogut observar al microscopi. </a:t>
            </a:r>
          </a:p>
        </p:txBody>
      </p:sp>
      <p:sp>
        <p:nvSpPr>
          <p:cNvPr id="37897" name="Rectangle 12"/>
          <p:cNvSpPr>
            <a:spLocks noChangeArrowheads="1"/>
          </p:cNvSpPr>
          <p:nvPr/>
        </p:nvSpPr>
        <p:spPr bwMode="auto">
          <a:xfrm>
            <a:off x="563563" y="2565400"/>
            <a:ext cx="2376487" cy="2808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_tradnl"/>
          </a:p>
        </p:txBody>
      </p:sp>
      <p:sp>
        <p:nvSpPr>
          <p:cNvPr id="37898" name="Rectangle 13"/>
          <p:cNvSpPr>
            <a:spLocks noChangeArrowheads="1"/>
          </p:cNvSpPr>
          <p:nvPr/>
        </p:nvSpPr>
        <p:spPr bwMode="auto">
          <a:xfrm>
            <a:off x="539750" y="1299131"/>
            <a:ext cx="8135938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Low">
              <a:tabLst>
                <a:tab pos="269875" algn="l"/>
              </a:tabLst>
            </a:pPr>
            <a:r>
              <a:rPr lang="ca-ES" sz="1400" dirty="0"/>
              <a:t>Feu una descripció de la tècnica utilitzada analitzant el perquè.  Exemple: Per què hem utilitzat aquest ésser viu o teixit? per què cal fer talls molt prims? per què hem tenyit amb el colorant?  per què rentem?  per què cal estendre el teixit? problemes amb què us heu trobat, </a:t>
            </a:r>
            <a:r>
              <a:rPr lang="ca-ES" sz="1400" dirty="0" err="1"/>
              <a:t>etc</a:t>
            </a:r>
            <a:r>
              <a:rPr lang="ca-ES" sz="1400" dirty="0"/>
              <a:t>…. </a:t>
            </a:r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A0D94BA6-1FA7-433A-BD6E-CE8F20124982}"/>
              </a:ext>
            </a:extLst>
          </p:cNvPr>
          <p:cNvSpPr txBox="1"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ca-ES" sz="2800" dirty="0"/>
              <a:t>Anem a esbrinar-ho! (4) </a:t>
            </a:r>
            <a:br>
              <a:rPr lang="ca-ES" dirty="0"/>
            </a:br>
            <a:r>
              <a:rPr lang="ca-ES" sz="2400" dirty="0">
                <a:solidFill>
                  <a:srgbClr val="49C349"/>
                </a:solidFill>
              </a:rPr>
              <a:t>Les plantes</a:t>
            </a:r>
          </a:p>
        </p:txBody>
      </p:sp>
    </p:spTree>
    <p:extLst>
      <p:ext uri="{BB962C8B-B14F-4D97-AF65-F5344CB8AC3E}">
        <p14:creationId xmlns:p14="http://schemas.microsoft.com/office/powerpoint/2010/main" val="14703139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2 Marcador de contenido"/>
          <p:cNvSpPr>
            <a:spLocks/>
          </p:cNvSpPr>
          <p:nvPr/>
        </p:nvSpPr>
        <p:spPr bwMode="auto">
          <a:xfrm>
            <a:off x="611188" y="4437063"/>
            <a:ext cx="7993062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19088" indent="-319088" algn="justLow">
              <a:buClr>
                <a:schemeClr val="accent1"/>
              </a:buClr>
              <a:buSzPct val="76000"/>
              <a:buFont typeface="Wingdings 3" pitchFamily="18" charset="2"/>
              <a:buNone/>
            </a:pPr>
            <a:r>
              <a:rPr lang="ca-ES" sz="1900" b="1">
                <a:solidFill>
                  <a:srgbClr val="674F23"/>
                </a:solidFill>
                <a:latin typeface="Gill Sans MT" pitchFamily="34" charset="0"/>
                <a:cs typeface="Aharoni" pitchFamily="2" charset="-79"/>
              </a:rPr>
              <a:t>Procediment</a:t>
            </a:r>
          </a:p>
          <a:p>
            <a:pPr marL="319088" indent="-319088" algn="justLow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700">
                <a:latin typeface="Gill Sans MT" pitchFamily="34" charset="0"/>
              </a:rPr>
              <a:t>Agafeu l’epidermis de l’interior de les diferents capes de la ceba. </a:t>
            </a:r>
          </a:p>
          <a:p>
            <a:pPr marL="319088" indent="-319088" algn="justLow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700">
                <a:latin typeface="Gill Sans MT" pitchFamily="34" charset="0"/>
              </a:rPr>
              <a:t>Talleu dos trossos de 5x5 mm aproximadament. </a:t>
            </a:r>
          </a:p>
          <a:p>
            <a:pPr marL="319088" indent="-319088" algn="justLow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700">
                <a:latin typeface="Gill Sans MT" pitchFamily="34" charset="0"/>
              </a:rPr>
              <a:t>Poseu-los en un vidre de rellotge o placa de petri o ... </a:t>
            </a:r>
          </a:p>
          <a:p>
            <a:pPr marL="319088" indent="-319088" algn="justLow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700">
                <a:latin typeface="Gill Sans MT" pitchFamily="34" charset="0"/>
              </a:rPr>
              <a:t>Tenyiu amb el colorant.</a:t>
            </a:r>
          </a:p>
          <a:p>
            <a:pPr marL="319088" indent="-319088" algn="justLow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700">
                <a:latin typeface="Gill Sans MT" pitchFamily="34" charset="0"/>
              </a:rPr>
              <a:t>Renteu amb aigua fins que no surti colorant</a:t>
            </a:r>
          </a:p>
          <a:p>
            <a:pPr marL="319088" indent="-319088" algn="justLow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700">
                <a:latin typeface="Gill Sans MT" pitchFamily="34" charset="0"/>
              </a:rPr>
              <a:t>Feu l</a:t>
            </a:r>
            <a:r>
              <a:rPr lang="ca-ES" sz="1700" b="1">
                <a:latin typeface="Gill Sans MT" pitchFamily="34" charset="0"/>
              </a:rPr>
              <a:t>’observació</a:t>
            </a:r>
            <a:r>
              <a:rPr lang="ca-ES" sz="1700">
                <a:latin typeface="Gill Sans MT" pitchFamily="34" charset="0"/>
              </a:rPr>
              <a:t> al microscopi, </a:t>
            </a:r>
            <a:r>
              <a:rPr lang="ca-ES" sz="1700" b="1">
                <a:latin typeface="Gill Sans MT" pitchFamily="34" charset="0"/>
              </a:rPr>
              <a:t>dibuixeu</a:t>
            </a:r>
            <a:r>
              <a:rPr lang="ca-ES" sz="1700">
                <a:latin typeface="Gill Sans MT" pitchFamily="34" charset="0"/>
              </a:rPr>
              <a:t> i </a:t>
            </a:r>
            <a:r>
              <a:rPr lang="ca-ES" sz="1700" b="1">
                <a:latin typeface="Gill Sans MT" pitchFamily="34" charset="0"/>
              </a:rPr>
              <a:t>feu fotos</a:t>
            </a:r>
            <a:r>
              <a:rPr lang="ca-ES" sz="1700">
                <a:latin typeface="Gill Sans MT" pitchFamily="34" charset="0"/>
              </a:rPr>
              <a:t> del que veieu a l’augment que cregueu més adequat. </a:t>
            </a:r>
          </a:p>
          <a:p>
            <a:pPr marL="319088" indent="-319088" algn="justLow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endParaRPr lang="ca-ES" sz="1700">
              <a:latin typeface="Gill Sans MT" pitchFamily="34" charset="0"/>
            </a:endParaRPr>
          </a:p>
        </p:txBody>
      </p:sp>
      <p:sp>
        <p:nvSpPr>
          <p:cNvPr id="38915" name="2 Marcador de contenido"/>
          <p:cNvSpPr>
            <a:spLocks/>
          </p:cNvSpPr>
          <p:nvPr/>
        </p:nvSpPr>
        <p:spPr bwMode="auto">
          <a:xfrm>
            <a:off x="3492500" y="1628775"/>
            <a:ext cx="5327650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19088" indent="-319088">
              <a:buClr>
                <a:schemeClr val="accent1"/>
              </a:buClr>
              <a:buSzPct val="76000"/>
              <a:buFont typeface="Wingdings 3" pitchFamily="18" charset="2"/>
              <a:buNone/>
            </a:pPr>
            <a:r>
              <a:rPr lang="es-ES" sz="2000" b="1">
                <a:solidFill>
                  <a:srgbClr val="A17C36"/>
                </a:solidFill>
                <a:latin typeface="Gill Sans MT" pitchFamily="34" charset="0"/>
                <a:cs typeface="Aharoni" pitchFamily="2" charset="-79"/>
              </a:rPr>
              <a:t>Disseny experimental</a:t>
            </a:r>
          </a:p>
          <a:p>
            <a:pPr marL="319088" indent="-319088">
              <a:buClr>
                <a:schemeClr val="accent1"/>
              </a:buClr>
              <a:buSzPct val="76000"/>
              <a:buFont typeface="Wingdings 3" pitchFamily="18" charset="2"/>
              <a:buNone/>
            </a:pPr>
            <a:r>
              <a:rPr lang="es-ES" sz="1900" b="1">
                <a:solidFill>
                  <a:srgbClr val="674F23"/>
                </a:solidFill>
                <a:latin typeface="Gill Sans MT" pitchFamily="34" charset="0"/>
                <a:cs typeface="Aharoni" pitchFamily="2" charset="-79"/>
              </a:rPr>
              <a:t>Utillatge</a:t>
            </a:r>
          </a:p>
          <a:p>
            <a:pPr marL="319088" indent="-319088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400">
                <a:latin typeface="Gill Sans MT" pitchFamily="34" charset="0"/>
              </a:rPr>
              <a:t>Ceba</a:t>
            </a:r>
          </a:p>
          <a:p>
            <a:pPr marL="319088" indent="-319088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400">
                <a:latin typeface="Gill Sans MT" pitchFamily="34" charset="0"/>
              </a:rPr>
              <a:t>Agulla emmanegada</a:t>
            </a:r>
          </a:p>
          <a:p>
            <a:pPr marL="319088" indent="-319088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400">
                <a:latin typeface="Gill Sans MT" pitchFamily="34" charset="0"/>
              </a:rPr>
              <a:t>Bisturí o ganivet o tisores</a:t>
            </a:r>
          </a:p>
          <a:p>
            <a:pPr marL="319088" indent="-319088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400">
                <a:latin typeface="Gill Sans MT" pitchFamily="34" charset="0"/>
              </a:rPr>
              <a:t>Vidre de rellotge, placa de petri o qualsevol recipient pla i petit. </a:t>
            </a:r>
          </a:p>
          <a:p>
            <a:pPr marL="319088" indent="-319088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400">
                <a:latin typeface="Gill Sans MT" pitchFamily="34" charset="0"/>
              </a:rPr>
              <a:t>Colorant: verd brillant, blau de metilè o colorants alimentaris.</a:t>
            </a:r>
          </a:p>
          <a:p>
            <a:pPr marL="319088" indent="-319088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400">
                <a:latin typeface="Gill Sans MT" pitchFamily="34" charset="0"/>
              </a:rPr>
              <a:t>Aigua</a:t>
            </a:r>
          </a:p>
          <a:p>
            <a:pPr marL="319088" indent="-319088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400">
                <a:latin typeface="Gill Sans MT" pitchFamily="34" charset="0"/>
              </a:rPr>
              <a:t>Vidre de rellotge</a:t>
            </a:r>
          </a:p>
          <a:p>
            <a:pPr marL="319088" indent="-319088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400">
                <a:latin typeface="Gill Sans MT" pitchFamily="34" charset="0"/>
              </a:rPr>
              <a:t>Comptagotes</a:t>
            </a:r>
          </a:p>
          <a:p>
            <a:pPr marL="319088" indent="-319088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400">
                <a:latin typeface="Gill Sans MT" pitchFamily="34" charset="0"/>
              </a:rPr>
              <a:t>Portaobjectes</a:t>
            </a:r>
          </a:p>
          <a:p>
            <a:pPr marL="319088" indent="-319088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400">
                <a:latin typeface="Gill Sans MT" pitchFamily="34" charset="0"/>
              </a:rPr>
              <a:t>Cobreobjectes </a:t>
            </a:r>
          </a:p>
          <a:p>
            <a:pPr marL="319088" indent="-319088"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400">
                <a:latin typeface="Gill Sans MT" pitchFamily="34" charset="0"/>
              </a:rPr>
              <a:t>Microscopi </a:t>
            </a:r>
          </a:p>
        </p:txBody>
      </p:sp>
      <p:sp>
        <p:nvSpPr>
          <p:cNvPr id="38916" name="2 Marcador de contenido"/>
          <p:cNvSpPr>
            <a:spLocks/>
          </p:cNvSpPr>
          <p:nvPr/>
        </p:nvSpPr>
        <p:spPr bwMode="auto">
          <a:xfrm>
            <a:off x="611188" y="1196975"/>
            <a:ext cx="7788275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Low">
              <a:buClr>
                <a:schemeClr val="accent1"/>
              </a:buClr>
              <a:buSzPct val="76000"/>
              <a:buFont typeface="Wingdings 3" pitchFamily="18" charset="2"/>
              <a:buNone/>
            </a:pPr>
            <a:r>
              <a:rPr lang="ca-ES">
                <a:solidFill>
                  <a:srgbClr val="49C349"/>
                </a:solidFill>
                <a:latin typeface="Gill Sans MT" pitchFamily="34" charset="0"/>
              </a:rPr>
              <a:t>Podríem provar amb molts éssers vius, però us proposem fer-ho amb la ceba que teniu damunt de la taula. </a:t>
            </a:r>
            <a:endParaRPr lang="ca-ES">
              <a:solidFill>
                <a:srgbClr val="FF9900"/>
              </a:solidFill>
              <a:latin typeface="Gill Sans MT" pitchFamily="34" charset="0"/>
            </a:endParaRPr>
          </a:p>
        </p:txBody>
      </p:sp>
      <p:pic>
        <p:nvPicPr>
          <p:cNvPr id="38917" name="Picture 13" descr="ceboll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1916113"/>
            <a:ext cx="2449512" cy="244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ADAEF324-5C7F-4A82-9EF3-9DDB79F0A646}"/>
              </a:ext>
            </a:extLst>
          </p:cNvPr>
          <p:cNvSpPr txBox="1"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ca-ES" sz="2800" dirty="0"/>
              <a:t>Anem a esbrinar-ho! (4) </a:t>
            </a:r>
            <a:br>
              <a:rPr lang="ca-ES" dirty="0"/>
            </a:br>
            <a:r>
              <a:rPr lang="ca-ES" sz="2400" dirty="0">
                <a:solidFill>
                  <a:srgbClr val="49C349"/>
                </a:solidFill>
              </a:rPr>
              <a:t>Les plantes</a:t>
            </a:r>
          </a:p>
        </p:txBody>
      </p:sp>
    </p:spTree>
    <p:extLst>
      <p:ext uri="{BB962C8B-B14F-4D97-AF65-F5344CB8AC3E}">
        <p14:creationId xmlns:p14="http://schemas.microsoft.com/office/powerpoint/2010/main" val="16771504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5 CuadroTexto"/>
          <p:cNvSpPr txBox="1">
            <a:spLocks noChangeArrowheads="1"/>
          </p:cNvSpPr>
          <p:nvPr/>
        </p:nvSpPr>
        <p:spPr bwMode="auto">
          <a:xfrm>
            <a:off x="611188" y="5594350"/>
            <a:ext cx="24288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a-ES" sz="1200">
                <a:latin typeface="Tw Cen MT" pitchFamily="34" charset="0"/>
              </a:rPr>
              <a:t>Num. Augments</a:t>
            </a:r>
            <a:r>
              <a:rPr lang="ca-ES" sz="1200" i="1">
                <a:latin typeface="Tw Cen MT" pitchFamily="34" charset="0"/>
              </a:rPr>
              <a:t>: ____________</a:t>
            </a:r>
          </a:p>
        </p:txBody>
      </p:sp>
      <p:sp>
        <p:nvSpPr>
          <p:cNvPr id="39939" name="8 CuadroTexto"/>
          <p:cNvSpPr txBox="1">
            <a:spLocks noChangeArrowheads="1"/>
          </p:cNvSpPr>
          <p:nvPr/>
        </p:nvSpPr>
        <p:spPr bwMode="auto">
          <a:xfrm>
            <a:off x="6896100" y="3392488"/>
            <a:ext cx="24288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a-ES" sz="2000" b="1">
                <a:solidFill>
                  <a:srgbClr val="A17C36"/>
                </a:solidFill>
                <a:latin typeface="Gill Sans MT" pitchFamily="34" charset="0"/>
                <a:cs typeface="Aharoni" pitchFamily="2" charset="-79"/>
              </a:rPr>
              <a:t>Conclusions</a:t>
            </a:r>
          </a:p>
        </p:txBody>
      </p:sp>
      <p:sp>
        <p:nvSpPr>
          <p:cNvPr id="39940" name="9 CuadroTexto"/>
          <p:cNvSpPr txBox="1">
            <a:spLocks noChangeArrowheads="1"/>
          </p:cNvSpPr>
          <p:nvPr/>
        </p:nvSpPr>
        <p:spPr bwMode="auto">
          <a:xfrm>
            <a:off x="3727450" y="3429000"/>
            <a:ext cx="24288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a-ES" sz="2000" b="1">
                <a:solidFill>
                  <a:srgbClr val="A17C36"/>
                </a:solidFill>
                <a:latin typeface="Gill Sans MT" pitchFamily="34" charset="0"/>
                <a:cs typeface="Aharoni" pitchFamily="2" charset="-79"/>
              </a:rPr>
              <a:t>Argumentació</a:t>
            </a:r>
          </a:p>
        </p:txBody>
      </p:sp>
      <p:sp>
        <p:nvSpPr>
          <p:cNvPr id="11" name="10 Flecha derecha"/>
          <p:cNvSpPr/>
          <p:nvPr/>
        </p:nvSpPr>
        <p:spPr>
          <a:xfrm>
            <a:off x="3063875" y="3571875"/>
            <a:ext cx="357188" cy="214313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a-ES"/>
          </a:p>
        </p:txBody>
      </p:sp>
      <p:sp>
        <p:nvSpPr>
          <p:cNvPr id="12" name="11 Flecha derecha"/>
          <p:cNvSpPr>
            <a:spLocks noChangeArrowheads="1"/>
          </p:cNvSpPr>
          <p:nvPr/>
        </p:nvSpPr>
        <p:spPr bwMode="auto">
          <a:xfrm>
            <a:off x="6372225" y="3517900"/>
            <a:ext cx="357188" cy="214313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tx1"/>
          </a:solidFill>
          <a:ln w="19050" algn="ctr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a-ES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39943" name="8 CuadroTexto"/>
          <p:cNvSpPr txBox="1">
            <a:spLocks noChangeArrowheads="1"/>
          </p:cNvSpPr>
          <p:nvPr/>
        </p:nvSpPr>
        <p:spPr bwMode="auto">
          <a:xfrm>
            <a:off x="539750" y="2108200"/>
            <a:ext cx="64087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a-ES" sz="2000" b="1" dirty="0">
                <a:solidFill>
                  <a:srgbClr val="A17C36"/>
                </a:solidFill>
                <a:latin typeface="Gill Sans MT" pitchFamily="34" charset="0"/>
                <a:cs typeface="Aharoni" pitchFamily="2" charset="-79"/>
              </a:rPr>
              <a:t>Observació dels resultats, anàlisi i discussió</a:t>
            </a:r>
          </a:p>
        </p:txBody>
      </p:sp>
      <p:sp>
        <p:nvSpPr>
          <p:cNvPr id="39944" name="Rectangle 11"/>
          <p:cNvSpPr>
            <a:spLocks/>
          </p:cNvSpPr>
          <p:nvPr/>
        </p:nvSpPr>
        <p:spPr bwMode="auto">
          <a:xfrm>
            <a:off x="3276600" y="3789363"/>
            <a:ext cx="3097213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algn="justLow" eaLnBrk="0" hangingPunct="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None/>
            </a:pPr>
            <a:endParaRPr lang="ca-ES" sz="1500">
              <a:latin typeface="Gill Sans MT" pitchFamily="34" charset="0"/>
            </a:endParaRPr>
          </a:p>
          <a:p>
            <a:pPr marL="273050" indent="-273050" algn="justLow" eaLnBrk="0" hangingPunct="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500">
                <a:latin typeface="Gill Sans MT" pitchFamily="34" charset="0"/>
              </a:rPr>
              <a:t>Quines estructures has pogut observar? Quina és la seva funció?</a:t>
            </a:r>
          </a:p>
          <a:p>
            <a:pPr marL="273050" indent="-273050" algn="justLow" eaLnBrk="0" hangingPunct="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500">
                <a:latin typeface="Gill Sans MT" pitchFamily="34" charset="0"/>
              </a:rPr>
              <a:t>A quin domini i regne pertanyen el éssers vius que has observat.</a:t>
            </a:r>
          </a:p>
          <a:p>
            <a:pPr marL="273050" indent="-273050" algn="justLow" eaLnBrk="0" hangingPunct="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500">
                <a:latin typeface="Gill Sans MT" pitchFamily="34" charset="0"/>
              </a:rPr>
              <a:t>Feu una taula amb les estructures observades i les que no heu pogut observar al microscopi. </a:t>
            </a:r>
          </a:p>
        </p:txBody>
      </p:sp>
      <p:sp>
        <p:nvSpPr>
          <p:cNvPr id="39945" name="Rectangle 12"/>
          <p:cNvSpPr>
            <a:spLocks noChangeArrowheads="1"/>
          </p:cNvSpPr>
          <p:nvPr/>
        </p:nvSpPr>
        <p:spPr bwMode="auto">
          <a:xfrm>
            <a:off x="563563" y="2565400"/>
            <a:ext cx="2376487" cy="2808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_tradnl"/>
          </a:p>
        </p:txBody>
      </p:sp>
      <p:sp>
        <p:nvSpPr>
          <p:cNvPr id="39946" name="Rectangle 13"/>
          <p:cNvSpPr>
            <a:spLocks noChangeArrowheads="1"/>
          </p:cNvSpPr>
          <p:nvPr/>
        </p:nvSpPr>
        <p:spPr bwMode="auto">
          <a:xfrm>
            <a:off x="539750" y="1299131"/>
            <a:ext cx="8135938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Low">
              <a:tabLst>
                <a:tab pos="269875" algn="l"/>
              </a:tabLst>
            </a:pPr>
            <a:r>
              <a:rPr lang="ca-ES" sz="1400" dirty="0"/>
              <a:t>Feu una descripció de la tècnica utilitzada analitzant el perquè.  Exemple: Per què hem utilitzat aquest ésser viu o teixit? per què hem tenyit amb el colorant?  per què rentem? problemes amb què us heu trobat, </a:t>
            </a:r>
            <a:r>
              <a:rPr lang="ca-ES" sz="1400" dirty="0" err="1"/>
              <a:t>etc</a:t>
            </a:r>
            <a:r>
              <a:rPr lang="ca-ES" sz="1400" dirty="0"/>
              <a:t>…. </a:t>
            </a: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6168354C-1AFF-49CA-B6A8-5978E16B6893}"/>
              </a:ext>
            </a:extLst>
          </p:cNvPr>
          <p:cNvSpPr txBox="1"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ca-ES" sz="2800" dirty="0"/>
              <a:t>Anem a esbrinar-ho! (4) </a:t>
            </a:r>
            <a:br>
              <a:rPr lang="ca-ES" dirty="0"/>
            </a:br>
            <a:r>
              <a:rPr lang="ca-ES" sz="2400" dirty="0">
                <a:solidFill>
                  <a:srgbClr val="FA9500"/>
                </a:solidFill>
              </a:rPr>
              <a:t>Les plantes</a:t>
            </a:r>
          </a:p>
        </p:txBody>
      </p:sp>
    </p:spTree>
    <p:extLst>
      <p:ext uri="{BB962C8B-B14F-4D97-AF65-F5344CB8AC3E}">
        <p14:creationId xmlns:p14="http://schemas.microsoft.com/office/powerpoint/2010/main" val="27107680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0738032"/>
              </p:ext>
            </p:extLst>
          </p:nvPr>
        </p:nvGraphicFramePr>
        <p:xfrm>
          <a:off x="539552" y="548680"/>
          <a:ext cx="8208912" cy="57705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88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547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17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17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178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7425">
                <a:tc>
                  <a:txBody>
                    <a:bodyPr/>
                    <a:lstStyle/>
                    <a:p>
                      <a:pPr algn="ctr"/>
                      <a:endParaRPr lang="ca-ES" sz="1000" dirty="0"/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endParaRPr lang="ca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a-ES" dirty="0"/>
                        <a:t>Imatges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a-ES" dirty="0"/>
                        <a:t>Hem vist...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a-ES" dirty="0"/>
                        <a:t>No</a:t>
                      </a:r>
                      <a:r>
                        <a:rPr lang="ca-ES" baseline="0" dirty="0"/>
                        <a:t> </a:t>
                      </a:r>
                      <a:r>
                        <a:rPr lang="ca-ES" dirty="0"/>
                        <a:t>hem vist...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610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a-ES" sz="1000" dirty="0"/>
                        <a:t>PROCARIOTES</a:t>
                      </a:r>
                    </a:p>
                    <a:p>
                      <a:pPr algn="ctr"/>
                      <a:endParaRPr lang="ca-ES" sz="1000" dirty="0"/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a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a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8593">
                <a:tc rowSpan="4">
                  <a:txBody>
                    <a:bodyPr/>
                    <a:lstStyle/>
                    <a:p>
                      <a:pPr algn="ctr"/>
                      <a:r>
                        <a:rPr lang="ca-ES" dirty="0"/>
                        <a:t>EUCARIOTES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a-ES" dirty="0"/>
                        <a:t>Animals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a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a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8593">
                <a:tc vMerge="1">
                  <a:txBody>
                    <a:bodyPr/>
                    <a:lstStyle/>
                    <a:p>
                      <a:endParaRPr lang="ca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a-ES" dirty="0"/>
                        <a:t>Vegetals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a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a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28593">
                <a:tc vMerge="1">
                  <a:txBody>
                    <a:bodyPr/>
                    <a:lstStyle/>
                    <a:p>
                      <a:endParaRPr lang="ca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a-ES" dirty="0"/>
                        <a:t>Fongs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a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a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28593">
                <a:tc vMerge="1">
                  <a:txBody>
                    <a:bodyPr/>
                    <a:lstStyle/>
                    <a:p>
                      <a:endParaRPr lang="ca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a-ES" dirty="0"/>
                        <a:t>Protist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a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a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a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0472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ca-ES" dirty="0"/>
              <a:t>El Microscopi</a:t>
            </a: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479634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a-ES" altLang="ca-E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5148064" y="1412776"/>
            <a:ext cx="4572000" cy="483209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 eaLnBrk="0" hangingPunct="0"/>
            <a:r>
              <a:rPr lang="ca-ES" altLang="ca-ES" sz="1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Elements mecànics:	</a:t>
            </a:r>
            <a:endParaRPr lang="ca-ES" altLang="ca-ES" sz="1400" dirty="0"/>
          </a:p>
          <a:p>
            <a:pPr lvl="0" algn="just" eaLnBrk="0" hangingPunct="0">
              <a:buFontTx/>
              <a:buAutoNum type="arabicPeriod"/>
            </a:pPr>
            <a:r>
              <a:rPr lang="ca-ES" altLang="ca-ES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 peu</a:t>
            </a:r>
            <a:endParaRPr lang="es-ES" altLang="ca-ES" sz="1400" dirty="0">
              <a:ea typeface="Times New Roman" panose="02020603050405020304" pitchFamily="18" charset="0"/>
            </a:endParaRPr>
          </a:p>
          <a:p>
            <a:pPr lvl="0" algn="just" eaLnBrk="0" hangingPunct="0">
              <a:buFontTx/>
              <a:buAutoNum type="arabicPeriod"/>
            </a:pPr>
            <a:r>
              <a:rPr lang="ca-ES" altLang="ca-ES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 braç</a:t>
            </a:r>
            <a:endParaRPr lang="es-ES" altLang="ca-ES" sz="1400" dirty="0">
              <a:ea typeface="Times New Roman" panose="02020603050405020304" pitchFamily="18" charset="0"/>
            </a:endParaRPr>
          </a:p>
          <a:p>
            <a:pPr lvl="0" algn="just" eaLnBrk="0" hangingPunct="0">
              <a:buFontTx/>
              <a:buAutoNum type="arabicPeriod"/>
            </a:pPr>
            <a:r>
              <a:rPr lang="ca-ES" altLang="ca-ES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 platina</a:t>
            </a:r>
            <a:endParaRPr lang="es-ES" altLang="ca-ES" sz="1400" dirty="0">
              <a:ea typeface="Times New Roman" panose="02020603050405020304" pitchFamily="18" charset="0"/>
            </a:endParaRPr>
          </a:p>
          <a:p>
            <a:pPr lvl="0" algn="just" eaLnBrk="0" hangingPunct="0">
              <a:buFontTx/>
              <a:buAutoNum type="arabicPeriod"/>
            </a:pPr>
            <a:r>
              <a:rPr lang="ca-ES" altLang="ca-ES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Carro mòbil</a:t>
            </a:r>
            <a:endParaRPr lang="es-ES" altLang="ca-ES" sz="1400" dirty="0">
              <a:ea typeface="Times New Roman" panose="02020603050405020304" pitchFamily="18" charset="0"/>
            </a:endParaRPr>
          </a:p>
          <a:p>
            <a:pPr lvl="0" algn="just" eaLnBrk="0" hangingPunct="0">
              <a:buFontTx/>
              <a:buAutoNum type="arabicPeriod"/>
            </a:pPr>
            <a:r>
              <a:rPr lang="ca-ES" altLang="ca-ES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 revòlver portaobjectius </a:t>
            </a:r>
            <a:endParaRPr lang="es-ES" altLang="ca-ES" sz="1400" dirty="0">
              <a:ea typeface="Times New Roman" panose="02020603050405020304" pitchFamily="18" charset="0"/>
            </a:endParaRPr>
          </a:p>
          <a:p>
            <a:pPr lvl="0" algn="just" eaLnBrk="0" hangingPunct="0">
              <a:buFontTx/>
              <a:buAutoNum type="arabicPeriod"/>
            </a:pPr>
            <a:r>
              <a:rPr lang="ca-ES" altLang="ca-ES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Tub </a:t>
            </a:r>
            <a:r>
              <a:rPr lang="ca-ES" altLang="ca-ES" sz="1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portaocular</a:t>
            </a:r>
            <a:endParaRPr lang="ca-ES" altLang="ca-ES" sz="1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 algn="just" eaLnBrk="0" hangingPunct="0"/>
            <a:r>
              <a:rPr lang="ca-ES" altLang="ca-ES" sz="1400" dirty="0"/>
              <a:t>7.Els</a:t>
            </a:r>
            <a:r>
              <a:rPr lang="ca-ES" altLang="ca-ES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dispositius d'enfocament: </a:t>
            </a:r>
            <a:endParaRPr lang="ca-ES" altLang="ca-ES" sz="1400" dirty="0"/>
          </a:p>
          <a:p>
            <a:pPr lvl="1" algn="just" eaLnBrk="0" hangingPunct="0">
              <a:buFontTx/>
              <a:buAutoNum type="arabicPeriod"/>
            </a:pPr>
            <a:r>
              <a:rPr lang="ca-ES" altLang="ca-ES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Cargol </a:t>
            </a:r>
            <a:r>
              <a:rPr lang="ca-ES" altLang="ca-ES" sz="1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macromètric</a:t>
            </a:r>
            <a:endParaRPr lang="es-ES" altLang="ca-ES" sz="1400" dirty="0">
              <a:ea typeface="Times New Roman" panose="02020603050405020304" pitchFamily="18" charset="0"/>
            </a:endParaRPr>
          </a:p>
          <a:p>
            <a:pPr lvl="1" algn="just" eaLnBrk="0" hangingPunct="0">
              <a:buFontTx/>
              <a:buAutoNum type="arabicPeriod"/>
            </a:pPr>
            <a:r>
              <a:rPr lang="ca-ES" altLang="ca-ES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Cargol micromètric</a:t>
            </a:r>
            <a:endParaRPr lang="ca-ES" altLang="ca-ES" sz="1400" dirty="0"/>
          </a:p>
          <a:p>
            <a:pPr lvl="0" algn="just" eaLnBrk="0" hangingPunct="0"/>
            <a:r>
              <a:rPr lang="ca-ES" altLang="ca-ES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ca-ES" altLang="ca-ES" sz="1400" dirty="0"/>
          </a:p>
          <a:p>
            <a:pPr lvl="0" algn="just" eaLnBrk="0" hangingPunct="0"/>
            <a:r>
              <a:rPr lang="ca-ES" altLang="ca-ES" sz="1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Elements òptics:</a:t>
            </a:r>
            <a:endParaRPr lang="ca-ES" altLang="ca-ES" sz="1400" dirty="0"/>
          </a:p>
          <a:p>
            <a:pPr lvl="0" algn="just" eaLnBrk="0" hangingPunct="0">
              <a:buFontTx/>
              <a:buAutoNum type="arabicPeriod"/>
            </a:pPr>
            <a:r>
              <a:rPr lang="ca-ES" altLang="ca-ES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Els  objectius </a:t>
            </a:r>
            <a:endParaRPr lang="es-ES" altLang="ca-ES" sz="1400" dirty="0">
              <a:ea typeface="Times New Roman" panose="02020603050405020304" pitchFamily="18" charset="0"/>
            </a:endParaRPr>
          </a:p>
          <a:p>
            <a:pPr lvl="0" algn="just" eaLnBrk="0" hangingPunct="0">
              <a:buFontTx/>
              <a:buAutoNum type="arabicPeriod"/>
            </a:pPr>
            <a:r>
              <a:rPr lang="ca-ES" altLang="ca-ES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Els oculars</a:t>
            </a:r>
            <a:endParaRPr lang="es-ES" altLang="ca-ES" sz="1400" dirty="0">
              <a:ea typeface="Times New Roman" panose="02020603050405020304" pitchFamily="18" charset="0"/>
            </a:endParaRPr>
          </a:p>
          <a:p>
            <a:pPr lvl="0" algn="just" eaLnBrk="0" hangingPunct="0">
              <a:buFontTx/>
              <a:buAutoNum type="arabicPeriod"/>
            </a:pPr>
            <a:r>
              <a:rPr lang="ca-ES" altLang="ca-ES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 condensador</a:t>
            </a:r>
            <a:endParaRPr lang="es-ES" altLang="ca-ES" sz="1400" dirty="0">
              <a:ea typeface="Times New Roman" panose="02020603050405020304" pitchFamily="18" charset="0"/>
            </a:endParaRPr>
          </a:p>
          <a:p>
            <a:pPr lvl="0" algn="just" eaLnBrk="0" hangingPunct="0">
              <a:buFontTx/>
              <a:buAutoNum type="arabicPeriod"/>
            </a:pPr>
            <a:r>
              <a:rPr lang="ca-ES" altLang="ca-ES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Diafragma iris </a:t>
            </a:r>
            <a:endParaRPr lang="es-ES" altLang="ca-ES" sz="1400" dirty="0">
              <a:ea typeface="Times New Roman" panose="02020603050405020304" pitchFamily="18" charset="0"/>
            </a:endParaRPr>
          </a:p>
          <a:p>
            <a:pPr lvl="0" algn="just" eaLnBrk="0" hangingPunct="0">
              <a:buFontTx/>
              <a:buAutoNum type="arabicPeriod"/>
            </a:pPr>
            <a:r>
              <a:rPr lang="ca-ES" altLang="ca-ES" sz="1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Portafiltres</a:t>
            </a:r>
            <a:endParaRPr lang="ca-ES" altLang="ca-ES" sz="1400" dirty="0"/>
          </a:p>
          <a:p>
            <a:pPr lvl="0" algn="just" eaLnBrk="0" hangingPunct="0"/>
            <a:r>
              <a:rPr lang="ca-ES" altLang="ca-ES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ca-ES" altLang="ca-ES" sz="1400" dirty="0"/>
          </a:p>
          <a:p>
            <a:pPr lvl="0" algn="just" eaLnBrk="0" hangingPunct="0"/>
            <a:r>
              <a:rPr lang="ca-ES" altLang="ca-ES" sz="1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Focus d'il·luminació :</a:t>
            </a:r>
            <a:endParaRPr lang="ca-ES" altLang="ca-ES" sz="1400" dirty="0"/>
          </a:p>
          <a:p>
            <a:pPr lvl="0" algn="just" eaLnBrk="0" hangingPunct="0">
              <a:buFontTx/>
              <a:buAutoNum type="arabicPeriod"/>
            </a:pPr>
            <a:r>
              <a:rPr lang="ca-ES" altLang="ca-ES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Font d’il·luminació elèctrica</a:t>
            </a:r>
            <a:endParaRPr lang="es-ES" altLang="ca-ES" sz="1400" dirty="0">
              <a:ea typeface="Times New Roman" panose="02020603050405020304" pitchFamily="18" charset="0"/>
            </a:endParaRPr>
          </a:p>
          <a:p>
            <a:pPr lvl="0" algn="just" eaLnBrk="0" hangingPunct="0">
              <a:buFontTx/>
              <a:buAutoNum type="arabicPeriod"/>
            </a:pPr>
            <a:r>
              <a:rPr lang="ca-ES" altLang="ca-ES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Regulador d’intensitat</a:t>
            </a:r>
            <a:endParaRPr lang="ca-ES" altLang="ca-ES" sz="1400" dirty="0"/>
          </a:p>
          <a:p>
            <a:pPr lvl="0" algn="just" eaLnBrk="0" hangingPunct="0"/>
            <a:r>
              <a:rPr lang="ca-ES" altLang="ca-ES" sz="1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ca-ES" sz="1400" dirty="0"/>
          </a:p>
        </p:txBody>
      </p:sp>
      <p:pic>
        <p:nvPicPr>
          <p:cNvPr id="1026" name="Picture 2" descr="MICROSCOPI mu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96752"/>
            <a:ext cx="3419475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5590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5D72D8E6-4982-46B4-9C23-DE0091D7D8B6}"/>
              </a:ext>
            </a:extLst>
          </p:cNvPr>
          <p:cNvSpPr txBox="1"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ca-ES" dirty="0"/>
              <a:t>Utillatge </a:t>
            </a:r>
          </a:p>
        </p:txBody>
      </p:sp>
    </p:spTree>
    <p:extLst>
      <p:ext uri="{BB962C8B-B14F-4D97-AF65-F5344CB8AC3E}">
        <p14:creationId xmlns:p14="http://schemas.microsoft.com/office/powerpoint/2010/main" val="35556412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ca-ES" sz="2800" dirty="0"/>
              <a:t>Anem a esbrinar-ho! (1) </a:t>
            </a:r>
            <a:br>
              <a:rPr lang="ca-ES" dirty="0"/>
            </a:br>
            <a:r>
              <a:rPr lang="ca-ES" dirty="0">
                <a:solidFill>
                  <a:srgbClr val="CC0099"/>
                </a:solidFill>
              </a:rPr>
              <a:t>A</a:t>
            </a:r>
            <a:r>
              <a:rPr lang="ca-ES" sz="2400" dirty="0">
                <a:solidFill>
                  <a:srgbClr val="CC0099"/>
                </a:solidFill>
              </a:rPr>
              <a:t>nimals i ......</a:t>
            </a:r>
          </a:p>
        </p:txBody>
      </p:sp>
      <p:sp>
        <p:nvSpPr>
          <p:cNvPr id="21506" name="Rectangle 3"/>
          <p:cNvSpPr>
            <a:spLocks noGrp="1"/>
          </p:cNvSpPr>
          <p:nvPr>
            <p:ph type="body" idx="4294967295"/>
          </p:nvPr>
        </p:nvSpPr>
        <p:spPr>
          <a:xfrm>
            <a:off x="457200" y="1773238"/>
            <a:ext cx="8229600" cy="4356100"/>
          </a:xfrm>
        </p:spPr>
        <p:txBody>
          <a:bodyPr/>
          <a:lstStyle/>
          <a:p>
            <a:pPr eaLnBrk="1" hangingPunct="1"/>
            <a:r>
              <a:rPr lang="ca-ES" sz="3200" b="1">
                <a:solidFill>
                  <a:schemeClr val="hlink"/>
                </a:solidFill>
              </a:rPr>
              <a:t>Disseny experimental</a:t>
            </a:r>
            <a:r>
              <a:rPr lang="ca-ES" sz="3200" b="1"/>
              <a:t> </a:t>
            </a:r>
            <a:endParaRPr lang="es-ES" sz="3200" b="1"/>
          </a:p>
          <a:p>
            <a:pPr eaLnBrk="1" hangingPunct="1"/>
            <a:r>
              <a:rPr lang="ca-ES" sz="2000" b="1">
                <a:solidFill>
                  <a:srgbClr val="D7C7E3"/>
                </a:solidFill>
              </a:rPr>
              <a:t>UTILLATGE:</a:t>
            </a:r>
          </a:p>
          <a:p>
            <a:pPr eaLnBrk="1" hangingPunct="1"/>
            <a:r>
              <a:rPr lang="ca-ES" sz="1600"/>
              <a:t>Escuradents pla</a:t>
            </a:r>
          </a:p>
          <a:p>
            <a:pPr eaLnBrk="1" hangingPunct="1"/>
            <a:r>
              <a:rPr lang="ca-ES" sz="1600"/>
              <a:t>Portaobjectes</a:t>
            </a:r>
          </a:p>
          <a:p>
            <a:pPr eaLnBrk="1" hangingPunct="1"/>
            <a:r>
              <a:rPr lang="ca-ES" sz="1600"/>
              <a:t>Flascó amb aigua i comptagotes</a:t>
            </a:r>
          </a:p>
          <a:p>
            <a:pPr eaLnBrk="1" hangingPunct="1"/>
            <a:r>
              <a:rPr lang="ca-ES" sz="1600"/>
              <a:t>Vidre de rellotge</a:t>
            </a:r>
          </a:p>
          <a:p>
            <a:pPr eaLnBrk="1" hangingPunct="1"/>
            <a:r>
              <a:rPr lang="ca-ES" sz="1600"/>
              <a:t>Paper de filtre</a:t>
            </a:r>
          </a:p>
          <a:p>
            <a:pPr eaLnBrk="1" hangingPunct="1"/>
            <a:r>
              <a:rPr lang="ca-ES" sz="1600"/>
              <a:t>Blau de metilè</a:t>
            </a:r>
          </a:p>
          <a:p>
            <a:pPr eaLnBrk="1" hangingPunct="1"/>
            <a:r>
              <a:rPr lang="ca-ES" sz="1600"/>
              <a:t>Fogonet</a:t>
            </a:r>
          </a:p>
          <a:p>
            <a:pPr eaLnBrk="1" hangingPunct="1"/>
            <a:r>
              <a:rPr lang="ca-ES" sz="1600"/>
              <a:t>Pinces de fusta </a:t>
            </a:r>
          </a:p>
          <a:p>
            <a:pPr eaLnBrk="1" hangingPunct="1"/>
            <a:r>
              <a:rPr lang="ca-ES" sz="1600"/>
              <a:t>Microscopi</a:t>
            </a:r>
            <a:endParaRPr lang="ca-ES" sz="1600" b="1"/>
          </a:p>
        </p:txBody>
      </p:sp>
      <p:pic>
        <p:nvPicPr>
          <p:cNvPr id="21507" name="Picture 5" descr="palillos_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80063" y="2636838"/>
            <a:ext cx="1944687" cy="104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7" descr="-98133-312579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00" y="2565400"/>
            <a:ext cx="1933575" cy="1417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9" descr="frasco-100ml-ctapon-cuentagotas"/>
          <p:cNvPicPr>
            <a:picLocks noChangeAspect="1" noChangeArrowheads="1"/>
          </p:cNvPicPr>
          <p:nvPr/>
        </p:nvPicPr>
        <p:blipFill>
          <a:blip r:embed="rId4"/>
          <a:srcRect l="27722" t="12555" r="24390" b="16888"/>
          <a:stretch>
            <a:fillRect/>
          </a:stretch>
        </p:blipFill>
        <p:spPr bwMode="auto">
          <a:xfrm>
            <a:off x="7524750" y="2276475"/>
            <a:ext cx="1368425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11" descr="o-UAvQ7PmCs-kdbnn4vk-PgOj2Uys3mNNnLhtLmCBuMG_RVw9l4Vvx8JxbRDSGiVyua14dSPI9Mh42O3iJZp6VNrH3VNorKdcOcSRxlrbKQybpR4cuhjS1F4jQ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68538" y="4508500"/>
            <a:ext cx="1800225" cy="138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1" name="Picture 13" descr="P8808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140200" y="4076700"/>
            <a:ext cx="1619250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2" name="Picture 15" descr="becs-bunsen-68602-12398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11863" y="4292600"/>
            <a:ext cx="1227137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3" name="Picture 17" descr="PinzaTuboEnsayo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524750" y="4581525"/>
            <a:ext cx="1366838" cy="174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6" name="2 Marcador de contenido"/>
          <p:cNvSpPr>
            <a:spLocks/>
          </p:cNvSpPr>
          <p:nvPr/>
        </p:nvSpPr>
        <p:spPr bwMode="auto">
          <a:xfrm>
            <a:off x="468313" y="1196975"/>
            <a:ext cx="7788275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Low">
              <a:buClr>
                <a:schemeClr val="accent1"/>
              </a:buClr>
              <a:buSzPct val="76000"/>
              <a:buFont typeface="Wingdings 3" pitchFamily="18" charset="2"/>
              <a:buNone/>
            </a:pPr>
            <a:r>
              <a:rPr lang="ca-ES" dirty="0">
                <a:solidFill>
                  <a:srgbClr val="CC0099"/>
                </a:solidFill>
                <a:latin typeface="Gill Sans MT" pitchFamily="34" charset="0"/>
              </a:rPr>
              <a:t>Podríem provar amb molts éssers vius, però us proposem fer-ho amb vosaltres mateixos!</a:t>
            </a:r>
          </a:p>
        </p:txBody>
      </p:sp>
    </p:spTree>
    <p:extLst>
      <p:ext uri="{BB962C8B-B14F-4D97-AF65-F5344CB8AC3E}">
        <p14:creationId xmlns:p14="http://schemas.microsoft.com/office/powerpoint/2010/main" val="31056507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/>
          </p:cNvSpPr>
          <p:nvPr>
            <p:ph type="body" idx="4294967295"/>
          </p:nvPr>
        </p:nvSpPr>
        <p:spPr>
          <a:xfrm>
            <a:off x="457200" y="1219200"/>
            <a:ext cx="8229600" cy="1346200"/>
          </a:xfrm>
        </p:spPr>
        <p:txBody>
          <a:bodyPr/>
          <a:lstStyle/>
          <a:p>
            <a:pPr eaLnBrk="1" hangingPunct="1"/>
            <a:r>
              <a:rPr lang="ca-ES" sz="3200" b="1">
                <a:solidFill>
                  <a:schemeClr val="hlink"/>
                </a:solidFill>
              </a:rPr>
              <a:t>Disseny experimental</a:t>
            </a:r>
            <a:r>
              <a:rPr lang="ca-ES" sz="4700" b="1"/>
              <a:t> </a:t>
            </a:r>
            <a:endParaRPr lang="es-ES" sz="4700" b="1"/>
          </a:p>
          <a:p>
            <a:pPr eaLnBrk="1" hangingPunct="1"/>
            <a:r>
              <a:rPr lang="ca-ES" sz="2000" b="1">
                <a:solidFill>
                  <a:srgbClr val="D7C7E3"/>
                </a:solidFill>
              </a:rPr>
              <a:t>PROCEDIMENT:</a:t>
            </a:r>
            <a:endParaRPr lang="ca-ES">
              <a:solidFill>
                <a:srgbClr val="D7C7E3"/>
              </a:solidFill>
            </a:endParaRPr>
          </a:p>
        </p:txBody>
      </p:sp>
      <p:sp>
        <p:nvSpPr>
          <p:cNvPr id="22531" name="Rectangle 4"/>
          <p:cNvSpPr>
            <a:spLocks/>
          </p:cNvSpPr>
          <p:nvPr/>
        </p:nvSpPr>
        <p:spPr bwMode="auto">
          <a:xfrm>
            <a:off x="754063" y="2420938"/>
            <a:ext cx="3962400" cy="230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algn="justLow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600">
                <a:latin typeface="Gill Sans MT" pitchFamily="34" charset="0"/>
              </a:rPr>
              <a:t>Amb l'extrem d'un escuradents fregueu-vos la cara interna de la galta. </a:t>
            </a:r>
          </a:p>
          <a:p>
            <a:pPr marL="273050" indent="-273050" algn="justLow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endParaRPr lang="ca-ES" sz="1600">
              <a:latin typeface="Gill Sans MT" pitchFamily="34" charset="0"/>
            </a:endParaRPr>
          </a:p>
          <a:p>
            <a:pPr marL="273050" indent="-273050" algn="justLow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600">
                <a:latin typeface="Gill Sans MT" pitchFamily="34" charset="0"/>
              </a:rPr>
              <a:t>En un portaobjectes net, poseu una gota d'aigua, barregeu el material obtingut amb  l'escuradents i  escampeu la mostra.</a:t>
            </a:r>
          </a:p>
          <a:p>
            <a:pPr marL="273050" indent="-273050" algn="justLow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endParaRPr lang="ca-ES" sz="1600">
              <a:latin typeface="Gill Sans MT" pitchFamily="34" charset="0"/>
            </a:endParaRPr>
          </a:p>
          <a:p>
            <a:pPr marL="273050" indent="-273050" algn="justLow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600">
                <a:latin typeface="Gill Sans MT" pitchFamily="34" charset="0"/>
              </a:rPr>
              <a:t>Fixeu la preparació fent passar el portaobjectes (agafat amb les pinces de fusta) sobre el fogonet  diverses vegades fins que quedi ben sec.</a:t>
            </a:r>
          </a:p>
        </p:txBody>
      </p:sp>
      <p:pic>
        <p:nvPicPr>
          <p:cNvPr id="22532" name="Picture 5" descr="Screenshot 2014-02-09 12"/>
          <p:cNvPicPr>
            <a:picLocks noChangeAspect="1" noChangeArrowheads="1"/>
          </p:cNvPicPr>
          <p:nvPr/>
        </p:nvPicPr>
        <p:blipFill>
          <a:blip r:embed="rId2"/>
          <a:srcRect l="36748" t="14873" r="12067" b="14236"/>
          <a:stretch>
            <a:fillRect/>
          </a:stretch>
        </p:blipFill>
        <p:spPr bwMode="auto">
          <a:xfrm>
            <a:off x="5076825" y="1989138"/>
            <a:ext cx="3665538" cy="41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198062C8-F75C-4A69-8CF0-4F55580E0EF1}"/>
              </a:ext>
            </a:extLst>
          </p:cNvPr>
          <p:cNvSpPr txBox="1">
            <a:spLocks/>
          </p:cNvSpPr>
          <p:nvPr/>
        </p:nvSpPr>
        <p:spPr bwMode="auto">
          <a:xfrm>
            <a:off x="601663" y="123031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ca-ES" sz="2800" dirty="0"/>
              <a:t>Anem a esbrinar-ho! (1) </a:t>
            </a:r>
            <a:br>
              <a:rPr lang="ca-ES" dirty="0"/>
            </a:br>
            <a:r>
              <a:rPr lang="ca-ES" sz="2400" dirty="0">
                <a:solidFill>
                  <a:srgbClr val="CC0099"/>
                </a:solidFill>
              </a:rPr>
              <a:t>Animals i ......</a:t>
            </a:r>
          </a:p>
        </p:txBody>
      </p:sp>
    </p:spTree>
    <p:extLst>
      <p:ext uri="{BB962C8B-B14F-4D97-AF65-F5344CB8AC3E}">
        <p14:creationId xmlns:p14="http://schemas.microsoft.com/office/powerpoint/2010/main" val="3696866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4"/>
          <p:cNvSpPr>
            <a:spLocks/>
          </p:cNvSpPr>
          <p:nvPr/>
        </p:nvSpPr>
        <p:spPr bwMode="auto">
          <a:xfrm>
            <a:off x="681038" y="2708275"/>
            <a:ext cx="3962400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600">
                <a:latin typeface="Gill Sans MT" pitchFamily="34" charset="0"/>
              </a:rPr>
              <a:t>Tenyiu-ho amb blau de metilè. Cal que el colorant cobreixi tota la preparació. Deixeu-ho actuar durant  </a:t>
            </a:r>
            <a:r>
              <a:rPr lang="ca-ES" sz="1600" u="sng">
                <a:latin typeface="Gill Sans MT" pitchFamily="34" charset="0"/>
              </a:rPr>
              <a:t>2 minuts</a:t>
            </a:r>
            <a:r>
              <a:rPr lang="ca-ES" sz="1600">
                <a:latin typeface="Gill Sans MT" pitchFamily="34" charset="0"/>
              </a:rPr>
              <a:t>. </a:t>
            </a:r>
          </a:p>
          <a:p>
            <a:pPr marL="273050" indent="-27305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endParaRPr lang="ca-ES" sz="1600">
              <a:latin typeface="Gill Sans MT" pitchFamily="34" charset="0"/>
            </a:endParaRPr>
          </a:p>
          <a:p>
            <a:pPr marL="273050" indent="-27305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600">
                <a:latin typeface="Gill Sans MT" pitchFamily="34" charset="0"/>
              </a:rPr>
              <a:t>Renteu-ho amb aigua abundant fins que ja no destenyeixi. </a:t>
            </a:r>
          </a:p>
          <a:p>
            <a:pPr marL="273050" indent="-27305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endParaRPr lang="ca-ES" sz="1600">
              <a:latin typeface="Gill Sans MT" pitchFamily="34" charset="0"/>
            </a:endParaRPr>
          </a:p>
          <a:p>
            <a:pPr marL="273050" indent="-27305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600">
                <a:latin typeface="Gill Sans MT" pitchFamily="34" charset="0"/>
              </a:rPr>
              <a:t>Sequeu molt suaument la mostra amb el paper de filtre.</a:t>
            </a:r>
          </a:p>
          <a:p>
            <a:pPr marL="273050" indent="-27305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endParaRPr lang="ca-ES" sz="1600">
              <a:latin typeface="Gill Sans MT" pitchFamily="34" charset="0"/>
            </a:endParaRPr>
          </a:p>
          <a:p>
            <a:pPr marL="273050" indent="-27305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600">
                <a:latin typeface="Gill Sans MT" pitchFamily="34" charset="0"/>
              </a:rPr>
              <a:t>Ja ho podeu observar al microscopi. Recordeu que ....... </a:t>
            </a:r>
          </a:p>
        </p:txBody>
      </p:sp>
      <p:sp>
        <p:nvSpPr>
          <p:cNvPr id="23555" name="Rectangle 7"/>
          <p:cNvSpPr>
            <a:spLocks/>
          </p:cNvSpPr>
          <p:nvPr/>
        </p:nvSpPr>
        <p:spPr bwMode="auto">
          <a:xfrm>
            <a:off x="395288" y="1196975"/>
            <a:ext cx="8229600" cy="134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3200" b="1">
                <a:solidFill>
                  <a:schemeClr val="hlink"/>
                </a:solidFill>
                <a:latin typeface="Gill Sans MT" pitchFamily="34" charset="0"/>
              </a:rPr>
              <a:t>Disseny experimental</a:t>
            </a:r>
            <a:r>
              <a:rPr lang="ca-ES" sz="4700" b="1">
                <a:latin typeface="Gill Sans MT" pitchFamily="34" charset="0"/>
              </a:rPr>
              <a:t> </a:t>
            </a:r>
            <a:endParaRPr lang="es-ES" sz="4700" b="1">
              <a:latin typeface="Gill Sans MT" pitchFamily="34" charset="0"/>
            </a:endParaRPr>
          </a:p>
          <a:p>
            <a:pPr marL="273050" indent="-27305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2000" b="1">
                <a:solidFill>
                  <a:srgbClr val="D7C7E3"/>
                </a:solidFill>
                <a:latin typeface="Gill Sans MT" pitchFamily="34" charset="0"/>
              </a:rPr>
              <a:t>PROCEDIMENT:</a:t>
            </a:r>
            <a:endParaRPr lang="ca-ES" sz="2600">
              <a:solidFill>
                <a:srgbClr val="D7C7E3"/>
              </a:solidFill>
              <a:latin typeface="Gill Sans MT" pitchFamily="34" charset="0"/>
            </a:endParaRPr>
          </a:p>
        </p:txBody>
      </p:sp>
      <p:pic>
        <p:nvPicPr>
          <p:cNvPr id="23556" name="Picture 8" descr="Screenshot 2014-02-09 12"/>
          <p:cNvPicPr>
            <a:picLocks noChangeAspect="1" noChangeArrowheads="1"/>
          </p:cNvPicPr>
          <p:nvPr/>
        </p:nvPicPr>
        <p:blipFill>
          <a:blip r:embed="rId2"/>
          <a:srcRect l="38670" t="19250" r="11400" b="17831"/>
          <a:stretch>
            <a:fillRect/>
          </a:stretch>
        </p:blipFill>
        <p:spPr bwMode="auto">
          <a:xfrm>
            <a:off x="4932363" y="2060575"/>
            <a:ext cx="3887787" cy="367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7" name="Rectangle 9"/>
          <p:cNvSpPr>
            <a:spLocks noChangeArrowheads="1"/>
          </p:cNvSpPr>
          <p:nvPr/>
        </p:nvSpPr>
        <p:spPr bwMode="auto">
          <a:xfrm>
            <a:off x="6659563" y="5516563"/>
            <a:ext cx="720725" cy="4333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_tradnl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E76B80F4-F351-43B0-8F5C-71A6222D7E6E}"/>
              </a:ext>
            </a:extLst>
          </p:cNvPr>
          <p:cNvSpPr txBox="1">
            <a:spLocks/>
          </p:cNvSpPr>
          <p:nvPr/>
        </p:nvSpPr>
        <p:spPr bwMode="auto">
          <a:xfrm>
            <a:off x="457200" y="142875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ca-ES" sz="2800" dirty="0"/>
              <a:t>Anem a esbrinar-ho! (1) </a:t>
            </a:r>
            <a:br>
              <a:rPr lang="ca-ES" dirty="0"/>
            </a:br>
            <a:r>
              <a:rPr lang="ca-ES" dirty="0">
                <a:solidFill>
                  <a:srgbClr val="CC0099"/>
                </a:solidFill>
              </a:rPr>
              <a:t>A</a:t>
            </a:r>
            <a:r>
              <a:rPr lang="ca-ES" sz="2400" dirty="0">
                <a:solidFill>
                  <a:srgbClr val="CC0099"/>
                </a:solidFill>
              </a:rPr>
              <a:t>nimals i ......</a:t>
            </a:r>
          </a:p>
        </p:txBody>
      </p:sp>
    </p:spTree>
    <p:extLst>
      <p:ext uri="{BB962C8B-B14F-4D97-AF65-F5344CB8AC3E}">
        <p14:creationId xmlns:p14="http://schemas.microsoft.com/office/powerpoint/2010/main" val="31610683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ca-ES" dirty="0"/>
              <a:t>Anem a esbrinar-ho! </a:t>
            </a:r>
            <a:endParaRPr lang="ca-ES" dirty="0">
              <a:solidFill>
                <a:srgbClr val="FFC000"/>
              </a:solidFill>
            </a:endParaRPr>
          </a:p>
        </p:txBody>
      </p:sp>
      <p:sp>
        <p:nvSpPr>
          <p:cNvPr id="24578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ca-ES" sz="2800" b="1">
                <a:solidFill>
                  <a:schemeClr val="hlink"/>
                </a:solidFill>
              </a:rPr>
              <a:t>Observació dels resultats amb el microscòpi</a:t>
            </a:r>
          </a:p>
        </p:txBody>
      </p:sp>
      <p:sp>
        <p:nvSpPr>
          <p:cNvPr id="90118" name="Rectangle 6"/>
          <p:cNvSpPr>
            <a:spLocks/>
          </p:cNvSpPr>
          <p:nvPr/>
        </p:nvSpPr>
        <p:spPr bwMode="auto">
          <a:xfrm>
            <a:off x="755650" y="1916113"/>
            <a:ext cx="3962400" cy="417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algn="justLow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600">
                <a:latin typeface="Gill Sans MT" pitchFamily="34" charset="0"/>
              </a:rPr>
              <a:t>Cal començar a enfocar per l'augment més petit (objectiu de menor augment).</a:t>
            </a:r>
          </a:p>
          <a:p>
            <a:pPr marL="273050" indent="-273050" algn="justLow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600">
                <a:latin typeface="Gill Sans MT" pitchFamily="34" charset="0"/>
              </a:rPr>
              <a:t>S’ha de regular la llum:</a:t>
            </a:r>
          </a:p>
          <a:p>
            <a:pPr marL="547688" lvl="1" indent="-273050" algn="justLow">
              <a:lnSpc>
                <a:spcPct val="80000"/>
              </a:lnSpc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lang="ca-ES" sz="1500">
                <a:solidFill>
                  <a:schemeClr val="tx2"/>
                </a:solidFill>
                <a:latin typeface="Gill Sans MT" pitchFamily="34" charset="0"/>
              </a:rPr>
              <a:t>amb el potenciòmetre</a:t>
            </a:r>
          </a:p>
          <a:p>
            <a:pPr marL="547688" lvl="1" indent="-273050" algn="justLow">
              <a:lnSpc>
                <a:spcPct val="80000"/>
              </a:lnSpc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lang="ca-ES" sz="1500">
                <a:solidFill>
                  <a:schemeClr val="tx2"/>
                </a:solidFill>
                <a:latin typeface="Gill Sans MT" pitchFamily="34" charset="0"/>
              </a:rPr>
              <a:t>amb el diafragma</a:t>
            </a:r>
          </a:p>
          <a:p>
            <a:pPr marL="547688" lvl="1" indent="-273050" algn="justLow">
              <a:lnSpc>
                <a:spcPct val="80000"/>
              </a:lnSpc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lang="ca-ES" sz="1500">
                <a:solidFill>
                  <a:schemeClr val="tx2"/>
                </a:solidFill>
                <a:latin typeface="Gill Sans MT" pitchFamily="34" charset="0"/>
              </a:rPr>
              <a:t>amb el condensador si cal</a:t>
            </a:r>
          </a:p>
          <a:p>
            <a:pPr marL="273050" indent="-273050" algn="justLow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600">
                <a:latin typeface="Gill Sans MT" pitchFamily="34" charset="0"/>
              </a:rPr>
              <a:t>Els objectius son parafocals això vol dir que la mostra quedarà pràcticament enfocada al passar a l’augment més gran. Només caldrà moure el cargol micromètric.</a:t>
            </a:r>
          </a:p>
          <a:p>
            <a:pPr marL="273050" indent="-273050" algn="justLow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600">
                <a:latin typeface="Gill Sans MT" pitchFamily="34" charset="0"/>
              </a:rPr>
              <a:t>A passar a un augment més gran el camp de visió és redueix per tant cal centrar allò que es vol veure més gran.</a:t>
            </a:r>
          </a:p>
          <a:p>
            <a:pPr marL="273050" indent="-273050" algn="justLow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600">
                <a:latin typeface="Gill Sans MT" pitchFamily="34" charset="0"/>
              </a:rPr>
              <a:t>Amb els augments la llum és redueix, ja que es redueix el camp de visió per tant caldrà tornar a regular la llum.</a:t>
            </a:r>
          </a:p>
          <a:p>
            <a:pPr marL="273050" indent="-273050" algn="justLow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600">
                <a:latin typeface="Gill Sans MT" pitchFamily="34" charset="0"/>
              </a:rPr>
              <a:t>Amb l’objectiu de 100x cal posar una gota d’oli d’immersió.</a:t>
            </a:r>
          </a:p>
        </p:txBody>
      </p:sp>
      <p:pic>
        <p:nvPicPr>
          <p:cNvPr id="24580" name="Picture 8" descr="5ep-partsmo"/>
          <p:cNvPicPr>
            <a:picLocks noChangeAspect="1" noChangeArrowheads="1"/>
          </p:cNvPicPr>
          <p:nvPr/>
        </p:nvPicPr>
        <p:blipFill>
          <a:blip r:embed="rId2"/>
          <a:srcRect l="3268" t="1843" r="2226" b="1556"/>
          <a:stretch>
            <a:fillRect/>
          </a:stretch>
        </p:blipFill>
        <p:spPr bwMode="auto">
          <a:xfrm>
            <a:off x="5076825" y="2276475"/>
            <a:ext cx="3671888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45274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ca-ES"/>
              <a:t>Anem a esbrinar-ho! </a:t>
            </a:r>
          </a:p>
        </p:txBody>
      </p:sp>
      <p:sp>
        <p:nvSpPr>
          <p:cNvPr id="25602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ca-ES" sz="3200">
                <a:solidFill>
                  <a:schemeClr val="hlink"/>
                </a:solidFill>
              </a:rPr>
              <a:t>Observació dels resultats amb el microscòpi</a:t>
            </a:r>
          </a:p>
        </p:txBody>
      </p:sp>
      <p:sp>
        <p:nvSpPr>
          <p:cNvPr id="25603" name="Rectangle 4"/>
          <p:cNvSpPr>
            <a:spLocks/>
          </p:cNvSpPr>
          <p:nvPr/>
        </p:nvSpPr>
        <p:spPr bwMode="auto">
          <a:xfrm>
            <a:off x="755650" y="1916113"/>
            <a:ext cx="3962400" cy="417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algn="justLow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ca-ES" sz="1600">
                <a:latin typeface="Gill Sans MT" pitchFamily="34" charset="0"/>
              </a:rPr>
              <a:t>Com sabrem a qui augment estem observant les preparacions?</a:t>
            </a:r>
          </a:p>
        </p:txBody>
      </p:sp>
      <p:pic>
        <p:nvPicPr>
          <p:cNvPr id="25604" name="Picture 7" descr="microscopio-bresser-con-ocular-para-pc"/>
          <p:cNvPicPr>
            <a:picLocks noChangeAspect="1" noChangeArrowheads="1"/>
          </p:cNvPicPr>
          <p:nvPr/>
        </p:nvPicPr>
        <p:blipFill>
          <a:blip r:embed="rId2"/>
          <a:srcRect l="14722" r="13472"/>
          <a:stretch>
            <a:fillRect/>
          </a:stretch>
        </p:blipFill>
        <p:spPr bwMode="auto">
          <a:xfrm>
            <a:off x="4859338" y="1844675"/>
            <a:ext cx="3411537" cy="475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4216" name="AutoShape 8"/>
          <p:cNvSpPr>
            <a:spLocks noChangeArrowheads="1"/>
          </p:cNvSpPr>
          <p:nvPr/>
        </p:nvSpPr>
        <p:spPr bwMode="auto">
          <a:xfrm>
            <a:off x="4500563" y="4076700"/>
            <a:ext cx="647700" cy="431800"/>
          </a:xfrm>
          <a:prstGeom prst="rightArrow">
            <a:avLst>
              <a:gd name="adj1" fmla="val 50000"/>
              <a:gd name="adj2" fmla="val 37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_tradnl"/>
          </a:p>
        </p:txBody>
      </p:sp>
      <p:sp>
        <p:nvSpPr>
          <p:cNvPr id="94217" name="AutoShape 9"/>
          <p:cNvSpPr>
            <a:spLocks noChangeArrowheads="1"/>
          </p:cNvSpPr>
          <p:nvPr/>
        </p:nvSpPr>
        <p:spPr bwMode="auto">
          <a:xfrm>
            <a:off x="7092950" y="1844675"/>
            <a:ext cx="647700" cy="433388"/>
          </a:xfrm>
          <a:prstGeom prst="leftArrow">
            <a:avLst>
              <a:gd name="adj1" fmla="val 50000"/>
              <a:gd name="adj2" fmla="val 3736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_tradnl"/>
          </a:p>
        </p:txBody>
      </p:sp>
      <p:sp>
        <p:nvSpPr>
          <p:cNvPr id="94218" name="Text Box 10"/>
          <p:cNvSpPr txBox="1">
            <a:spLocks noChangeArrowheads="1"/>
          </p:cNvSpPr>
          <p:nvPr/>
        </p:nvSpPr>
        <p:spPr bwMode="auto">
          <a:xfrm>
            <a:off x="3348038" y="4000500"/>
            <a:ext cx="122396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a-ES" sz="1600">
                <a:latin typeface="Gill Sans MT" pitchFamily="34" charset="0"/>
              </a:rPr>
              <a:t>Augment de l’objectiu</a:t>
            </a:r>
          </a:p>
        </p:txBody>
      </p:sp>
      <p:sp>
        <p:nvSpPr>
          <p:cNvPr id="94219" name="Text Box 11"/>
          <p:cNvSpPr txBox="1">
            <a:spLocks noChangeArrowheads="1"/>
          </p:cNvSpPr>
          <p:nvPr/>
        </p:nvSpPr>
        <p:spPr bwMode="auto">
          <a:xfrm>
            <a:off x="7740650" y="1768475"/>
            <a:ext cx="122396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a-ES" sz="1600">
                <a:latin typeface="Gill Sans MT" pitchFamily="34" charset="0"/>
              </a:rPr>
              <a:t>Augment de l’ocular</a:t>
            </a:r>
          </a:p>
        </p:txBody>
      </p:sp>
      <p:sp>
        <p:nvSpPr>
          <p:cNvPr id="94220" name="Rectangle 12"/>
          <p:cNvSpPr>
            <a:spLocks noChangeArrowheads="1"/>
          </p:cNvSpPr>
          <p:nvPr/>
        </p:nvSpPr>
        <p:spPr bwMode="auto">
          <a:xfrm>
            <a:off x="539750" y="2708275"/>
            <a:ext cx="4968875" cy="4333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ca-ES" sz="1200" b="1">
                <a:solidFill>
                  <a:schemeClr val="bg1"/>
                </a:solidFill>
                <a:latin typeface="Gill Sans MT" pitchFamily="34" charset="0"/>
              </a:rPr>
              <a:t>AUGMENT TOTAL = Augment de l’objectiu x augment de l’ocular</a:t>
            </a:r>
          </a:p>
        </p:txBody>
      </p:sp>
      <p:pic>
        <p:nvPicPr>
          <p:cNvPr id="94224" name="Picture 16" descr="nucleolo-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3213100"/>
            <a:ext cx="2633663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06600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6" grpId="0" animBg="1"/>
      <p:bldP spid="94217" grpId="0" animBg="1"/>
      <p:bldP spid="94218" grpId="0"/>
      <p:bldP spid="94219" grpId="0"/>
      <p:bldP spid="94220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en">
  <a:themeElements>
    <a:clrScheme name="Orige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e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e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l'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rigen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2.xml><?xml version="1.0" encoding="utf-8"?>
<a:themeOverride xmlns:a="http://schemas.openxmlformats.org/drawingml/2006/main">
  <a:clrScheme name="Origen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5796</TotalTime>
  <Words>1830</Words>
  <Application>Microsoft Office PowerPoint</Application>
  <PresentationFormat>Presentación en pantalla (4:3)</PresentationFormat>
  <Paragraphs>261</Paragraphs>
  <Slides>23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31" baseType="lpstr">
      <vt:lpstr>Arial</vt:lpstr>
      <vt:lpstr>Bookman Old Style</vt:lpstr>
      <vt:lpstr>Calibri</vt:lpstr>
      <vt:lpstr>Gill Sans MT</vt:lpstr>
      <vt:lpstr>Tw Cen MT</vt:lpstr>
      <vt:lpstr>Wingdings</vt:lpstr>
      <vt:lpstr>Wingdings 3</vt:lpstr>
      <vt:lpstr>Origen</vt:lpstr>
      <vt:lpstr>Observant cèl·lules!</vt:lpstr>
      <vt:lpstr>  Tots els éssers vius estan formats per cèl·lules? Podrem observar i interpretar cèl·lules de diferents éssers vius?</vt:lpstr>
      <vt:lpstr>Presentación de PowerPoint</vt:lpstr>
      <vt:lpstr>Presentación de PowerPoint</vt:lpstr>
      <vt:lpstr>Anem a esbrinar-ho! (1)  Animals i ......</vt:lpstr>
      <vt:lpstr>Presentación de PowerPoint</vt:lpstr>
      <vt:lpstr>Presentación de PowerPoint</vt:lpstr>
      <vt:lpstr>Anem a esbrinar-ho! </vt:lpstr>
      <vt:lpstr>Anem a esbrinar-ho!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0- Situació</dc:title>
  <dc:creator>Usuari</dc:creator>
  <cp:lastModifiedBy>Mercè del Barrio</cp:lastModifiedBy>
  <cp:revision>118</cp:revision>
  <cp:lastPrinted>2014-03-20T08:30:27Z</cp:lastPrinted>
  <dcterms:created xsi:type="dcterms:W3CDTF">2012-08-28T18:09:34Z</dcterms:created>
  <dcterms:modified xsi:type="dcterms:W3CDTF">2019-02-15T08:55:51Z</dcterms:modified>
</cp:coreProperties>
</file>