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53"/>
      <p:bold r:id="rId54"/>
    </p:embeddedFont>
    <p:embeddedFont>
      <p:font typeface="Comic Sans MS" panose="030F0702030302020204" pitchFamily="66" charset="0"/>
      <p:regular r:id="rId55"/>
      <p:bold r:id="rId56"/>
      <p:italic r:id="rId57"/>
      <p:boldItalic r:id="rId58"/>
    </p:embeddedFont>
    <p:embeddedFont>
      <p:font typeface="Palatino Linotype" panose="02040502050505030304" pitchFamily="18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jNnBCK9pHo5RetdCkl7igdE56S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74CB0-5461-4919-B9AE-4D2100B5E618}">
  <a:tblStyle styleId="{CA574CB0-5461-4919-B9AE-4D2100B5E6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" name="Google Shape;1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Google Shape;1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Google Shape;1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" name="Google Shape;1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8" name="Google Shape;15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Google Shape;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8" name="Google Shape;25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3" name="Google Shape;26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3" name="Google Shape;29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" name="Google Shape;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Google Shape;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179375" y="666450"/>
            <a:ext cx="4343400" cy="4213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 procediment científic              del           Treball             de Recerca</a:t>
            </a:r>
            <a:endParaRPr/>
          </a:p>
        </p:txBody>
      </p:sp>
      <p:pic>
        <p:nvPicPr>
          <p:cNvPr id="24" name="Google Shape;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200400"/>
            <a:ext cx="4114800" cy="3086100"/>
          </a:xfrm>
          <a:prstGeom prst="rect">
            <a:avLst/>
          </a:prstGeom>
          <a:noFill/>
          <a:ln w="254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152400"/>
            <a:ext cx="2857500" cy="2857500"/>
          </a:xfrm>
          <a:prstGeom prst="rect">
            <a:avLst/>
          </a:prstGeom>
          <a:noFill/>
          <a:ln w="254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" name="Google Shape;26;p1"/>
          <p:cNvSpPr txBox="1"/>
          <p:nvPr/>
        </p:nvSpPr>
        <p:spPr>
          <a:xfrm>
            <a:off x="5105400" y="6324600"/>
            <a:ext cx="38862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Teresa Quintillà Zanuy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1"/>
          <p:cNvGraphicFramePr/>
          <p:nvPr>
            <p:extLst>
              <p:ext uri="{D42A27DB-BD31-4B8C-83A1-F6EECF244321}">
                <p14:modId xmlns:p14="http://schemas.microsoft.com/office/powerpoint/2010/main" val="4089330331"/>
              </p:ext>
            </p:extLst>
          </p:nvPr>
        </p:nvGraphicFramePr>
        <p:xfrm>
          <a:off x="381000" y="762000"/>
          <a:ext cx="8534375" cy="114300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Planificar i dur a terme l’exposició oral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Tècniques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comunicatives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motivadores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286000"/>
            <a:ext cx="5334000" cy="4000500"/>
          </a:xfrm>
          <a:prstGeom prst="rect">
            <a:avLst/>
          </a:prstGeom>
          <a:noFill/>
          <a:ln w="381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/>
        </p:nvSpPr>
        <p:spPr>
          <a:xfrm>
            <a:off x="609600" y="381000"/>
            <a:ext cx="8001000" cy="604837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1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1. Com escollir el tema?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38200" y="1219200"/>
            <a:ext cx="72390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Relacionat amb: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la teva modalitat de batx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els teus interessos o afeccions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el teu entorn immediat</a:t>
            </a:r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838200" y="35052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Adequat a la teva capacitat i preparació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838200" y="4648200"/>
            <a:ext cx="8001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Equilibri entre temps de dedicació i complexitat del 	tema</a:t>
            </a:r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838200" y="541020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fonts d’informació i la seva accesibilitat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838200" y="601980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Materials i recursos disponibles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838200" y="4114800"/>
            <a:ext cx="861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S’ha de concretar al màxim possible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/>
        </p:nvSpPr>
        <p:spPr>
          <a:xfrm>
            <a:off x="152400" y="381000"/>
            <a:ext cx="8686800" cy="1098550"/>
          </a:xfrm>
          <a:prstGeom prst="rect">
            <a:avLst/>
          </a:prstGeom>
          <a:solidFill>
            <a:srgbClr val="FF66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QUÈ VULL INVESTIGAR?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QUINA PREGUNTA VULL RESPONDRE I PER QUÈ?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762000" y="1905000"/>
            <a:ext cx="792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Criteris per formular una bona pregunta: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685800" y="2667000"/>
            <a:ext cx="8077200" cy="438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PERTINÈNCIA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ha de ser un problema significatiu  			i abordable científicament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CLAREDAT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pregunta sense vaguetats ni 				dispersió, ben acotada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VIABILITAT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adequada a les habilitats i 				possibilitats intel·lectuals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REALISME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	proporcionada als recursos 				disponibles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990600" y="609600"/>
            <a:ext cx="7315200" cy="6731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Dificultats habituals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990600" y="1905000"/>
            <a:ext cx="7924800" cy="396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temes poc “acadèmics”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temes “perillosos”: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*manca de maduresa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*necessitat de dinamització: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 b="1" i="0" u="sng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lang="en-US" sz="24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: metodologia comparativa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609600" y="533400"/>
            <a:ext cx="8077200" cy="733425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000"/>
              <a:buFont typeface="Arial Black"/>
              <a:buNone/>
            </a:pPr>
            <a:r>
              <a:rPr lang="en-US" sz="4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EQUILIBRI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457200" y="2057400"/>
            <a:ext cx="8229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el TR </a:t>
            </a:r>
            <a:r>
              <a:rPr lang="en-US" sz="36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una TD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457200" y="3276600"/>
            <a:ext cx="8305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el TR </a:t>
            </a:r>
            <a:r>
              <a:rPr lang="en-US" sz="36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un treball qualsevol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838200" y="4572000"/>
            <a:ext cx="7467600" cy="6731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Com aconseguir-lo?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2209800" y="5486400"/>
            <a:ext cx="51054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màxima acotació i senzillesa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màxim rigor metodològic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762000" y="457200"/>
            <a:ext cx="8001000" cy="1192212"/>
          </a:xfrm>
          <a:prstGeom prst="rect">
            <a:avLst/>
          </a:prstGeom>
          <a:solidFill>
            <a:srgbClr val="FF66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COM HO FARÉ?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QUINS PASSOS SEGUIRÉ?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533400" y="1828800"/>
            <a:ext cx="8305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ESTRATÈGIA METODOLÒGICA (</a:t>
            </a: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 MÈTODE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838200" y="1905000"/>
            <a:ext cx="7467600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609600" y="5029200"/>
            <a:ext cx="8077200" cy="167005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 d’organitzar una sèrie de pensaments diversos   per tal de descobrir una veritat que ignorem                o bé per provar a altri una veritat que coneixem.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Logique de Port-Royale, 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1662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609600" y="2895600"/>
            <a:ext cx="5867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Etimologia:   </a:t>
            </a:r>
            <a:r>
              <a:rPr lang="en-US" sz="2800" b="1" i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μετὰ</a:t>
            </a:r>
            <a:r>
              <a:rPr lang="en-US" sz="2800" b="1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− </a:t>
            </a:r>
            <a:r>
              <a:rPr lang="en-US" sz="2800" b="1" i="0" u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ὁδός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609600" y="4114800"/>
            <a:ext cx="1981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Definició:</a:t>
            </a:r>
            <a:endParaRPr/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362200"/>
            <a:ext cx="2971800" cy="2625725"/>
          </a:xfrm>
          <a:prstGeom prst="rect">
            <a:avLst/>
          </a:prstGeom>
          <a:noFill/>
          <a:ln w="31750" cap="flat" cmpd="sng">
            <a:solidFill>
              <a:srgbClr val="A40C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/>
        </p:nvSpPr>
        <p:spPr>
          <a:xfrm>
            <a:off x="457200" y="304800"/>
            <a:ext cx="8382000" cy="283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 mètode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 ha de permetre definir: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un </a:t>
            </a:r>
            <a:r>
              <a:rPr lang="en-US" sz="32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punt de partida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un </a:t>
            </a:r>
            <a:r>
              <a:rPr lang="en-US" sz="32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punt d’arribada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457200" y="3581400"/>
            <a:ext cx="8458200" cy="271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ens ha de garantir que d’altres: </a:t>
            </a:r>
            <a:endParaRPr/>
          </a:p>
          <a:p>
            <a:pPr marL="914400" marR="0" lvl="2" indent="-177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puguin recórrer el camí seguit per    	nosaltres </a:t>
            </a:r>
            <a:endParaRPr/>
          </a:p>
          <a:p>
            <a:pPr marL="914400" marR="0" lvl="2" indent="-177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Noto Sans Symbols"/>
              <a:buChar char="❖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puguin valorar l’interès del recorregut 	i dels resultats obtinguts.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/>
        </p:nvSpPr>
        <p:spPr>
          <a:xfrm>
            <a:off x="228600" y="914400"/>
            <a:ext cx="89154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Procediments sotmesos a </a:t>
            </a: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processos de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donin </a:t>
            </a:r>
            <a:r>
              <a:rPr lang="en-US" sz="28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validesa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nostra recerca en 3 sentits bàsics: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09600" y="152400"/>
            <a:ext cx="80010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 QUÈ CONSISTEIX EL MÈTODE?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85800" y="2514600"/>
            <a:ext cx="8077200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800"/>
              <a:buFont typeface="Arial Black"/>
              <a:buAutoNum type="arabicParenR"/>
            </a:pPr>
            <a:r>
              <a:rPr lang="en-US" sz="28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Valor del tema escollit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interès o rellevància d’allò que es vol investigar.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D40F00"/>
              </a:buClr>
              <a:buSzPts val="2800"/>
              <a:buFont typeface="Arial Black"/>
              <a:buAutoNum type="arabicParenR"/>
            </a:pPr>
            <a:r>
              <a:rPr lang="en-US" sz="28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Validesa interna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coherència lògica i metodològica, solidesa argumentativa i raonabilitat del treball.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AutoNum type="arabicParenR"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Validesa externa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adequació dels resultats, és a dir, els resultats obtinguts són transferibles a un domini més ampli.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9"/>
          <p:cNvGraphicFramePr/>
          <p:nvPr/>
        </p:nvGraphicFramePr>
        <p:xfrm>
          <a:off x="533400" y="1828800"/>
          <a:ext cx="8381975" cy="402340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17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explicatiu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Plantejament d’hipòtesis explicatives o interpretatives + avaluació + contrastació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descriptiu (catalogació)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Recollida, anàlisi i classificació o ordenació d’una quantitat important i significativa de dades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comparatiu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Aplicació de criteris de comparació entre 2 o + elements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Estudi d’un cas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Descobriment i comprensió de particularitats significatives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Google Shape;161;p19"/>
          <p:cNvGraphicFramePr/>
          <p:nvPr/>
        </p:nvGraphicFramePr>
        <p:xfrm>
          <a:off x="533400" y="1066800"/>
          <a:ext cx="8382000" cy="73660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Tipus de recerca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Estratègia metodològica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" name="Google Shape;162;p19"/>
          <p:cNvSpPr txBox="1"/>
          <p:nvPr/>
        </p:nvSpPr>
        <p:spPr>
          <a:xfrm>
            <a:off x="533400" y="228600"/>
            <a:ext cx="76962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DIVERSITAT METODOLÒGICA   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2133600" y="6338887"/>
            <a:ext cx="441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52400" y="6172200"/>
            <a:ext cx="8763000" cy="428625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 Black"/>
              <a:buNone/>
            </a:pPr>
            <a:r>
              <a:rPr lang="en-US" sz="2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POCS TREBALLS PURS    //   NO HI HA MÈTODES EXCLUSIUS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/>
        </p:nvSpPr>
        <p:spPr>
          <a:xfrm>
            <a:off x="381000" y="228600"/>
            <a:ext cx="72390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1. TREBALL EXPLICATIU</a:t>
            </a:r>
            <a:endParaRPr/>
          </a:p>
        </p:txBody>
      </p:sp>
      <p:graphicFrame>
        <p:nvGraphicFramePr>
          <p:cNvPr id="170" name="Google Shape;170;p20"/>
          <p:cNvGraphicFramePr/>
          <p:nvPr/>
        </p:nvGraphicFramePr>
        <p:xfrm>
          <a:off x="457200" y="990600"/>
          <a:ext cx="8153400" cy="5573685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 Black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Per què?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Hipotètico-deductiu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Observació &gt;&gt; Inducció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Plantejament d’1 o més hipòtesis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Contrastació de la hipòtesi 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mitjançant </a:t>
                      </a: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UN EXPERIMENT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Adequació o refutació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Conclusions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color dels espinacs. Importància de la nutrició en els pigments vegetals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Influència del so en el creixement de les plantes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Factors determinants en l’èxit escolar a Primària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/>
        </p:nvSpPr>
        <p:spPr>
          <a:xfrm>
            <a:off x="914400" y="457200"/>
            <a:ext cx="7772400" cy="787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400"/>
              <a:buFont typeface="Arial Black"/>
              <a:buNone/>
            </a:pPr>
            <a:r>
              <a:rPr lang="en-US" sz="44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I. Què és el TR?</a:t>
            </a:r>
            <a:endParaRPr/>
          </a:p>
        </p:txBody>
      </p:sp>
      <p:sp>
        <p:nvSpPr>
          <p:cNvPr id="32" name="Google Shape;32;p3"/>
          <p:cNvSpPr txBox="1"/>
          <p:nvPr/>
        </p:nvSpPr>
        <p:spPr>
          <a:xfrm>
            <a:off x="762000" y="1717250"/>
            <a:ext cx="8077200" cy="3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petita investigació individual</a:t>
            </a:r>
            <a:r>
              <a:rPr lang="en-US" sz="32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monotemàtica o interdisciplinar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tutoritzada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 important del teu currículum: 	    	</a:t>
            </a:r>
            <a:r>
              <a:rPr lang="en-US" sz="2800" b="1">
                <a:solidFill>
                  <a:srgbClr val="D40F00"/>
                </a:solidFill>
              </a:rPr>
              <a:t>          </a:t>
            </a:r>
            <a:r>
              <a:rPr lang="en-US" sz="28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nota final Batxillerat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s’inicia a 1batx i s’avalua a 2batx</a:t>
            </a:r>
            <a:r>
              <a:rPr lang="en-US" sz="32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/>
        </p:nvSpPr>
        <p:spPr>
          <a:xfrm>
            <a:off x="533400" y="228600"/>
            <a:ext cx="7620000" cy="4826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PAUTA D’UN DISSENY EXPERIMENTAL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228600" y="1524000"/>
            <a:ext cx="8686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Una hipòtesi (nul.la o positiva) que relacioni una o més VI i una VD.				</a:t>
            </a:r>
            <a:r>
              <a:rPr lang="en-US" sz="20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Temperatura afecta resultats exàmens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228600" y="2590800"/>
            <a:ext cx="8915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Procediments per mesurar les V   </a:t>
            </a:r>
            <a:r>
              <a:rPr lang="en-US" sz="20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graus (temperatura) / 0-10 (examen)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228600" y="3581400"/>
            <a:ext cx="8077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Diversos grups experimentals i 1 grup de control  	</a:t>
            </a:r>
            <a:r>
              <a:rPr lang="en-US" sz="20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experimenten les variants // sense variants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228600" y="4419600"/>
            <a:ext cx="80772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Sistemes de control de variants pertorbadores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40F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factors que podrien alterar: hora, lloc, etc.</a:t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228600" y="5486400"/>
            <a:ext cx="8229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Mostra representativa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2438400" y="914400"/>
            <a:ext cx="4343400" cy="488950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rgbClr val="A40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ÉS UN EXPERIMENT?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457200" y="457200"/>
            <a:ext cx="2667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exemple ...</a:t>
            </a: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152400" y="5486400"/>
            <a:ext cx="4038600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Treball d’Eduard Cámara,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tutoritzat per Mercè Del Barrio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152400"/>
            <a:ext cx="4630737" cy="65532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0"/>
            <a:ext cx="5329237" cy="68580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4" name="Google Shape;194;p23"/>
          <p:cNvSpPr txBox="1"/>
          <p:nvPr/>
        </p:nvSpPr>
        <p:spPr>
          <a:xfrm>
            <a:off x="381000" y="457200"/>
            <a:ext cx="29718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Plantejament de problemes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304800" y="4038600"/>
            <a:ext cx="2514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Formulació d’hipòtesis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90487"/>
            <a:ext cx="4794250" cy="6767512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1" name="Google Shape;201;p24"/>
          <p:cNvSpPr txBox="1"/>
          <p:nvPr/>
        </p:nvSpPr>
        <p:spPr>
          <a:xfrm>
            <a:off x="381000" y="457200"/>
            <a:ext cx="2667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Metodologies ...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457200" y="228600"/>
            <a:ext cx="8077200" cy="48895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2. TREBALL DESCRIPTIU O DE CATALOGACIÓ</a:t>
            </a:r>
            <a:endParaRPr/>
          </a:p>
        </p:txBody>
      </p:sp>
      <p:graphicFrame>
        <p:nvGraphicFramePr>
          <p:cNvPr id="207" name="Google Shape;207;p25"/>
          <p:cNvGraphicFramePr/>
          <p:nvPr/>
        </p:nvGraphicFramePr>
        <p:xfrm>
          <a:off x="457200" y="1066800"/>
          <a:ext cx="8153400" cy="529906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Què? Com?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Recollida sistemàtica de dades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Anàlisi i ordenació de les dades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Detecció de regularitats 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Establir generalitzacions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Adequació o refutació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Conclusions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Macromicets del litoral de Gavà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Estudi de les aus d’un femer de Calamocha (Teruel)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Les tribus urbanes a l’institut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Els antropònims a l’institut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Confecció d’un herbari d’una zona determinada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457200" y="381000"/>
            <a:ext cx="82296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PROCÉS EN UN TR DESCRIPTIU</a:t>
            </a:r>
            <a:endParaRPr/>
          </a:p>
        </p:txBody>
      </p:sp>
      <p:sp>
        <p:nvSpPr>
          <p:cNvPr id="213" name="Google Shape;213;p26"/>
          <p:cNvSpPr txBox="1"/>
          <p:nvPr/>
        </p:nvSpPr>
        <p:spPr>
          <a:xfrm>
            <a:off x="533400" y="1295400"/>
            <a:ext cx="78486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Preparar un </a:t>
            </a: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model d’anàlisi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(definir el conceptes i 	els indicadors o variables que es volen 	analitzar) o fitxa de catalogació</a:t>
            </a: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533400" y="2590800"/>
            <a:ext cx="79248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Determinar l’objecte o </a:t>
            </a: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població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observar: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-totalitat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-mostra representativa (500 – 345; 3% error)</a:t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533400" y="4572000"/>
            <a:ext cx="76200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Tipus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d’observació: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 directa (fer una guia d’observació)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* enquesta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14300"/>
            <a:ext cx="497205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5638800" y="4876800"/>
            <a:ext cx="32766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Lara Rossell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Tutora: M. Teresa Quintillà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2006-07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5715000" y="457200"/>
            <a:ext cx="2971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exemple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1450"/>
            <a:ext cx="8686800" cy="6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8600"/>
            <a:ext cx="44196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8600"/>
            <a:ext cx="44196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3429000"/>
            <a:ext cx="4419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/>
        </p:nvSpPr>
        <p:spPr>
          <a:xfrm>
            <a:off x="762000" y="533400"/>
            <a:ext cx="7696200" cy="7874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400"/>
              <a:buFont typeface="Arial Black"/>
              <a:buNone/>
            </a:pPr>
            <a:r>
              <a:rPr lang="en-US" sz="44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II. Per què el TR?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914400" y="1447800"/>
            <a:ext cx="7924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S’ha de tenir aprovat per superar el Batx</a:t>
            </a:r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914400" y="2133600"/>
            <a:ext cx="80772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Afavoreix la teva iniciativa personal i et dóna la possibilitat d’escollir una part del teu currículum</a:t>
            </a:r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914400" y="3733800"/>
            <a:ext cx="82296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Desenvolupa la teva capacitat per plantejar-te preguntes, imaginar respostes, resoldre problemes i dissenyar estratègies</a:t>
            </a:r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838200" y="5410200"/>
            <a:ext cx="7848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T’empeny a defensar i explicar de forma clara la teva recerca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/>
        </p:nvSpPr>
        <p:spPr>
          <a:xfrm>
            <a:off x="457200" y="381000"/>
            <a:ext cx="8305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457200" y="304800"/>
            <a:ext cx="82296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3. TREBALL COMPARATIU</a:t>
            </a:r>
            <a:endParaRPr/>
          </a:p>
        </p:txBody>
      </p:sp>
      <p:graphicFrame>
        <p:nvGraphicFramePr>
          <p:cNvPr id="249" name="Google Shape;249;p31"/>
          <p:cNvGraphicFramePr/>
          <p:nvPr/>
        </p:nvGraphicFramePr>
        <p:xfrm>
          <a:off x="381000" y="1447800"/>
          <a:ext cx="8382000" cy="515556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Quines semblances o diferències?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Determinar els criteris de la comparació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Observació directa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Fitxa de comparació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Buidat de dades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Establir relacions  entre els elements comparats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Comparació d’una novel·la amb la seva adapt. al cinema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L'escola republicana i l’escola franquista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Dues visions de la guerra civil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etc.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/>
        </p:nvSpPr>
        <p:spPr>
          <a:xfrm>
            <a:off x="533400" y="304800"/>
            <a:ext cx="76200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IV. ESTUDI D’UN CAS</a:t>
            </a:r>
            <a:endParaRPr/>
          </a:p>
        </p:txBody>
      </p:sp>
      <p:graphicFrame>
        <p:nvGraphicFramePr>
          <p:cNvPr id="255" name="Google Shape;255;p32"/>
          <p:cNvGraphicFramePr/>
          <p:nvPr/>
        </p:nvGraphicFramePr>
        <p:xfrm>
          <a:off x="381000" y="1676400"/>
          <a:ext cx="8382000" cy="453071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PREGUNTA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Qui és/era?   Com es viu/ es va viure?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MÈTODE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PROCÉS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Tècniques qualitatives de recerca: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L’observació participant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L’entrevista focalitzada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L’entrevista en profunditat</a:t>
                      </a:r>
                      <a:endParaRPr/>
                    </a:p>
                    <a:p>
                      <a:pPr marL="533400" marR="0" lvl="0" indent="-53340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història de vida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40C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A40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EXEMPLES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Història d’una associació local, ...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Les dones i la guerra civil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L’escola dels meus pares</a:t>
                      </a:r>
                      <a:endParaRPr/>
                    </a:p>
                    <a:p>
                      <a:pPr marL="0" marR="0" lvl="0" indent="-114300" algn="just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L’escola dels meus avis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381000" y="2438400"/>
            <a:ext cx="8229600" cy="150336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ELEMENTS ESSENCIALS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EN TOT TR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/>
        </p:nvSpPr>
        <p:spPr>
          <a:xfrm>
            <a:off x="609600" y="1371600"/>
            <a:ext cx="74676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diari en el qual has d’anotar tots els avenços i incidents produïts durant el procés de recerca</a:t>
            </a:r>
            <a:endParaRPr/>
          </a:p>
        </p:txBody>
      </p:sp>
      <p:sp>
        <p:nvSpPr>
          <p:cNvPr id="266" name="Google Shape;266;p34"/>
          <p:cNvSpPr txBox="1"/>
          <p:nvPr/>
        </p:nvSpPr>
        <p:spPr>
          <a:xfrm>
            <a:off x="609600" y="457200"/>
            <a:ext cx="62484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EL DIARI DE RECERCA</a:t>
            </a:r>
            <a:endParaRPr/>
          </a:p>
        </p:txBody>
      </p:sp>
      <p:pic>
        <p:nvPicPr>
          <p:cNvPr id="267" name="Google Shape;2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352800"/>
            <a:ext cx="4221162" cy="3168650"/>
          </a:xfrm>
          <a:prstGeom prst="rect">
            <a:avLst/>
          </a:prstGeom>
          <a:noFill/>
          <a:ln w="3175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/>
        </p:nvSpPr>
        <p:spPr>
          <a:xfrm>
            <a:off x="304800" y="1676400"/>
            <a:ext cx="8610600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imprescindible el maneig i domini de: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teòrics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marc teòric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rgbClr val="A40C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tècnics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fonts d’informació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				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recollida i 								tractament de la informació</a:t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762000" y="381000"/>
            <a:ext cx="8001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línies generals, en tota recerca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/>
        </p:nvSpPr>
        <p:spPr>
          <a:xfrm>
            <a:off x="762000" y="1447800"/>
            <a:ext cx="7772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a- Quin és l’estat de la qüestió?</a:t>
            </a:r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838200" y="304800"/>
            <a:ext cx="7467600" cy="6731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A. EL MARC TEÒRIC</a:t>
            </a:r>
            <a:endParaRPr/>
          </a:p>
        </p:txBody>
      </p:sp>
      <p:sp>
        <p:nvSpPr>
          <p:cNvPr id="280" name="Google Shape;280;p36"/>
          <p:cNvSpPr txBox="1"/>
          <p:nvPr/>
        </p:nvSpPr>
        <p:spPr>
          <a:xfrm>
            <a:off x="685800" y="4800600"/>
            <a:ext cx="8229600" cy="1219200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situar-me en el tema i dominar els conceptes fonamentals que em permetran interpretar les dades obtingudes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762000" y="3657600"/>
            <a:ext cx="8153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 Quines teories o conceptes previs he de 	dominar per emprendre la recerca?</a:t>
            </a:r>
            <a:endParaRPr/>
          </a:p>
        </p:txBody>
      </p:sp>
      <p:sp>
        <p:nvSpPr>
          <p:cNvPr id="282" name="Google Shape;282;p36"/>
          <p:cNvSpPr txBox="1"/>
          <p:nvPr/>
        </p:nvSpPr>
        <p:spPr>
          <a:xfrm>
            <a:off x="914400" y="2133600"/>
            <a:ext cx="7620000" cy="488950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Què s’ha dit i/o escrit sobre el tema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/>
        </p:nvSpPr>
        <p:spPr>
          <a:xfrm>
            <a:off x="838200" y="152400"/>
            <a:ext cx="80772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B. LES FONTS D’INFORMACIÓ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838200" y="990600"/>
            <a:ext cx="7162800" cy="161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Tipus de fonts: </a:t>
            </a:r>
            <a:endParaRPr/>
          </a:p>
          <a:p>
            <a:pPr marL="1828800" marR="0" lvl="4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primàries </a:t>
            </a:r>
            <a:endParaRPr/>
          </a:p>
          <a:p>
            <a:pPr marL="1828800" marR="0" lvl="4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secundàries</a:t>
            </a:r>
            <a:endParaRPr/>
          </a:p>
        </p:txBody>
      </p:sp>
      <p:sp>
        <p:nvSpPr>
          <p:cNvPr id="289" name="Google Shape;289;p37"/>
          <p:cNvSpPr txBox="1"/>
          <p:nvPr/>
        </p:nvSpPr>
        <p:spPr>
          <a:xfrm>
            <a:off x="838200" y="2743200"/>
            <a:ext cx="6858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Fonts d’informació:</a:t>
            </a:r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2209800" y="3429000"/>
            <a:ext cx="6477000" cy="3171825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bibliogràfica (textos lit., històrics, filosòfics)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oral (entrevistes, enquestes)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documental (arxius, hemeroteca)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artística (pintura, escultura, música, arquitectura)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periodística (premsa, ràdio, tv)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 experiments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/>
        </p:nvSpPr>
        <p:spPr>
          <a:xfrm>
            <a:off x="304800" y="457200"/>
            <a:ext cx="8610600" cy="9779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TÈCNIQUES MÉS HABITUALS DE TRACTAMENT DE LA INFORMACIÓ</a:t>
            </a: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381000" y="1676400"/>
            <a:ext cx="5105400" cy="42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Elaboració de fitxes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qüestionari / enquesta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L’entrevista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L’observació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Anàlisi estadística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Elaboració de gràfics i taules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Confecció de catàlegs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Disseny d’un experiment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/>
        </p:nvSpPr>
        <p:spPr>
          <a:xfrm>
            <a:off x="533400" y="457200"/>
            <a:ext cx="8458200" cy="9779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AVALUACIÓ DE RESULTATS I CONCLUSIONS</a:t>
            </a:r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533400" y="1981200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I. TREBALL DE SÍNTESI</a:t>
            </a:r>
            <a:endParaRPr/>
          </a:p>
        </p:txBody>
      </p:sp>
      <p:sp>
        <p:nvSpPr>
          <p:cNvPr id="303" name="Google Shape;303;p39"/>
          <p:cNvSpPr txBox="1"/>
          <p:nvPr/>
        </p:nvSpPr>
        <p:spPr>
          <a:xfrm>
            <a:off x="609600" y="3657600"/>
            <a:ext cx="80772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609600" y="2743200"/>
            <a:ext cx="82296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 arribat l'hora d‘ </a:t>
            </a: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interpretar les dades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obtingudes i treure conclusions (identificar regularitats, correlacions entre variables, relacions causa-efecte),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</a:t>
            </a: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explicar els resultats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tenint en compte els coneixements teòrics i la bibliografia consultada i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suggerir aplicacions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dels resultats obtinguts </a:t>
            </a:r>
            <a:r>
              <a:rPr lang="en-US" sz="2400" b="0" i="0" u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o propostes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a continuar la recerca.</a:t>
            </a:r>
            <a:b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/>
          <p:nvPr/>
        </p:nvSpPr>
        <p:spPr>
          <a:xfrm>
            <a:off x="609600" y="228600"/>
            <a:ext cx="80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II. AUTOAVALUACIÓ</a:t>
            </a:r>
            <a:endParaRPr/>
          </a:p>
        </p:txBody>
      </p:sp>
      <p:sp>
        <p:nvSpPr>
          <p:cNvPr id="310" name="Google Shape;310;p40"/>
          <p:cNvSpPr txBox="1"/>
          <p:nvPr/>
        </p:nvSpPr>
        <p:spPr>
          <a:xfrm>
            <a:off x="533400" y="990600"/>
            <a:ext cx="8229600" cy="5783262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capacitat d'organització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el càlcul del temps necessari per a les diverses fases i activitats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l'elecció de variables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previsió de materials i instal·lacions a utilitzar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preparació de materials necessaris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programació de visites, entrevistes, etc.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els problemes econòmics per tirar endavant la recerca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40F00"/>
              </a:buClr>
              <a:buSzPts val="2400"/>
              <a:buFont typeface="Arial"/>
              <a:buAutoNum type="arabicPeriod"/>
            </a:pPr>
            <a:r>
              <a:rPr lang="en-US" sz="2400" b="1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la relació amb el tutor o tutora, amb les persones enquestades o entrevistades, ...</a:t>
            </a:r>
            <a:r>
              <a:rPr lang="en-US" sz="2400" b="0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0" i="0" u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/>
        </p:nvSpPr>
        <p:spPr>
          <a:xfrm>
            <a:off x="762000" y="304800"/>
            <a:ext cx="7772400" cy="673100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Per què fer recerca al Batx?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457200" y="1600200"/>
            <a:ext cx="83058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majoria dels descobriments 	científics foren imaginats abans dels 	25 anys </a:t>
            </a:r>
            <a:endParaRPr/>
          </a:p>
        </p:txBody>
      </p:sp>
      <p:sp>
        <p:nvSpPr>
          <p:cNvPr id="48" name="Google Shape;48;p5"/>
          <p:cNvSpPr txBox="1"/>
          <p:nvPr/>
        </p:nvSpPr>
        <p:spPr>
          <a:xfrm>
            <a:off x="457200" y="32004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grans descobriments són fruit del 	pensament divergent</a:t>
            </a:r>
            <a:endParaRPr/>
          </a:p>
        </p:txBody>
      </p:sp>
      <p:sp>
        <p:nvSpPr>
          <p:cNvPr id="49" name="Google Shape;49;p5"/>
          <p:cNvSpPr txBox="1"/>
          <p:nvPr/>
        </p:nvSpPr>
        <p:spPr>
          <a:xfrm>
            <a:off x="457200" y="4724400"/>
            <a:ext cx="83820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arribar a un gran avenç científic són 	necessàries milions de petites 	investigacions anònimes</a:t>
            </a: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28600"/>
            <a:ext cx="2789237" cy="39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152400"/>
            <a:ext cx="2971800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429000"/>
            <a:ext cx="2752725" cy="3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810000"/>
            <a:ext cx="40132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57400" y="1676400"/>
            <a:ext cx="4876800" cy="3706812"/>
          </a:xfrm>
          <a:prstGeom prst="rect">
            <a:avLst/>
          </a:prstGeom>
          <a:noFill/>
          <a:ln w="50800" cap="flat" cmpd="sng">
            <a:solidFill>
              <a:srgbClr val="D40F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/>
        </p:nvSpPr>
        <p:spPr>
          <a:xfrm>
            <a:off x="609600" y="1600200"/>
            <a:ext cx="7848600" cy="4848225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he fet? 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(recull i presentació dels resultants obtinguts)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què és important o significatiu allò que he trobat o aconseguit?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pogut respondre satisfactòriament la pregunta inicial?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assolit els objectius que em proposava?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 on he arribat?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què?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Quins obstacles i problemes he trobat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m’ha fallat?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 podria prosseguir o millorar el treball fet?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he après amb aquest treball?</a:t>
            </a:r>
            <a:endParaRPr/>
          </a:p>
        </p:txBody>
      </p:sp>
      <p:sp>
        <p:nvSpPr>
          <p:cNvPr id="316" name="Google Shape;316;p41"/>
          <p:cNvSpPr txBox="1"/>
          <p:nvPr/>
        </p:nvSpPr>
        <p:spPr>
          <a:xfrm>
            <a:off x="381000" y="381000"/>
            <a:ext cx="8229600" cy="885825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 Black"/>
              <a:buNone/>
            </a:pPr>
            <a:r>
              <a:rPr lang="en-US" sz="2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GUIA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40C00"/>
              </a:buClr>
              <a:buSzPts val="2000"/>
              <a:buFont typeface="Arial Black"/>
              <a:buNone/>
            </a:pPr>
            <a:r>
              <a:rPr lang="en-US" sz="20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PER A L’AVALUACIÓ I EXTRACCIÓ DE CONCLUSIONS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/>
          <p:nvPr/>
        </p:nvSpPr>
        <p:spPr>
          <a:xfrm>
            <a:off x="762000" y="457200"/>
            <a:ext cx="78486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LA REDACCIÓ DE LA MEMÒRIA</a:t>
            </a:r>
            <a:endParaRPr/>
          </a:p>
        </p:txBody>
      </p:sp>
      <p:sp>
        <p:nvSpPr>
          <p:cNvPr id="322" name="Google Shape;322;p42"/>
          <p:cNvSpPr txBox="1"/>
          <p:nvPr/>
        </p:nvSpPr>
        <p:spPr>
          <a:xfrm>
            <a:off x="762000" y="1295400"/>
            <a:ext cx="7772400" cy="42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 general clara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Bona redacció (correcció lingüística)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Prèviament, elaborar un guió: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repassar tots els materials per tal de fixar 		l’objectiu del TR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confegir un quadre sinòptic amb les parts 	del TR (cada part amb un títol i numeració)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elaboració estructurada de cada part o 	capítol.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/>
          <p:nvPr/>
        </p:nvSpPr>
        <p:spPr>
          <a:xfrm>
            <a:off x="533400" y="304800"/>
            <a:ext cx="8077200" cy="550862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 Black"/>
              <a:buNone/>
            </a:pPr>
            <a:r>
              <a:rPr lang="en-US" sz="28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ESTRUCTURA DE LA MEMÒRIA</a:t>
            </a:r>
            <a:endParaRPr/>
          </a:p>
        </p:txBody>
      </p:sp>
      <p:sp>
        <p:nvSpPr>
          <p:cNvPr id="328" name="Google Shape;328;p43"/>
          <p:cNvSpPr txBox="1"/>
          <p:nvPr/>
        </p:nvSpPr>
        <p:spPr>
          <a:xfrm>
            <a:off x="611187" y="1196975"/>
            <a:ext cx="8229600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Coberta o portada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Agraïments (optatiu)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Índex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Desenvolupament o cos del treball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Annexos (optatiu)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Bibliografia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90500"/>
            <a:ext cx="457835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228600" y="4953000"/>
            <a:ext cx="38100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Alumna: Núria Pujol Moliné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Tutor: Anicet Cosialls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533400" y="533400"/>
            <a:ext cx="8305800" cy="611187"/>
          </a:xfrm>
          <a:prstGeom prst="rect">
            <a:avLst/>
          </a:prstGeom>
          <a:solidFill>
            <a:srgbClr val="FFFF00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COM ES FA UNA EXPOSICIÓ?</a:t>
            </a:r>
            <a:endParaRPr/>
          </a:p>
        </p:txBody>
      </p:sp>
      <p:sp>
        <p:nvSpPr>
          <p:cNvPr id="340" name="Google Shape;340;p45"/>
          <p:cNvSpPr txBox="1"/>
          <p:nvPr/>
        </p:nvSpPr>
        <p:spPr>
          <a:xfrm>
            <a:off x="762000" y="2590800"/>
            <a:ext cx="2438400" cy="244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lanifica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repara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ractica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A40C00"/>
              </a:buClr>
              <a:buSzPts val="2800"/>
              <a:buFont typeface="Arial"/>
              <a:buAutoNum type="arabicPeriod"/>
            </a:pPr>
            <a:r>
              <a:rPr lang="en-US" sz="28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resenta</a:t>
            </a:r>
            <a:endParaRPr/>
          </a:p>
        </p:txBody>
      </p:sp>
      <p:sp>
        <p:nvSpPr>
          <p:cNvPr id="341" name="Google Shape;341;p45"/>
          <p:cNvSpPr txBox="1"/>
          <p:nvPr/>
        </p:nvSpPr>
        <p:spPr>
          <a:xfrm>
            <a:off x="2819400" y="1447800"/>
            <a:ext cx="3124200" cy="673100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les 4 pes</a:t>
            </a:r>
            <a:endParaRPr/>
          </a:p>
        </p:txBody>
      </p:sp>
      <p:pic>
        <p:nvPicPr>
          <p:cNvPr id="342" name="Google Shape;34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819400"/>
            <a:ext cx="4314825" cy="32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76200"/>
            <a:ext cx="4741862" cy="6705600"/>
          </a:xfrm>
          <a:prstGeom prst="rect">
            <a:avLst/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48" name="Google Shape;348;p46"/>
          <p:cNvSpPr txBox="1"/>
          <p:nvPr/>
        </p:nvSpPr>
        <p:spPr>
          <a:xfrm>
            <a:off x="152400" y="4724400"/>
            <a:ext cx="37338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Alumna: Alba Samarra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Tutora: Mercè Del Barrio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76200"/>
            <a:ext cx="43434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 txBox="1"/>
          <p:nvPr/>
        </p:nvSpPr>
        <p:spPr>
          <a:xfrm>
            <a:off x="152400" y="4267200"/>
            <a:ext cx="36576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 de pòster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Alba Samarra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TUTORA: Mercè del Barrio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8"/>
          <p:cNvSpPr txBox="1"/>
          <p:nvPr/>
        </p:nvSpPr>
        <p:spPr>
          <a:xfrm>
            <a:off x="5181600" y="64008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Exporecerca 2007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9"/>
          <p:cNvSpPr txBox="1"/>
          <p:nvPr/>
        </p:nvSpPr>
        <p:spPr>
          <a:xfrm>
            <a:off x="990600" y="609600"/>
            <a:ext cx="708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6" name="Google Shape;36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572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 txBox="1"/>
          <p:nvPr/>
        </p:nvSpPr>
        <p:spPr>
          <a:xfrm>
            <a:off x="5181600" y="5486400"/>
            <a:ext cx="39624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Autor: Víctor Lacasa Mesa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Tutor: Anicet Cosialls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2005-06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76200"/>
            <a:ext cx="4860925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0"/>
          <p:cNvSpPr txBox="1"/>
          <p:nvPr/>
        </p:nvSpPr>
        <p:spPr>
          <a:xfrm>
            <a:off x="228600" y="4876800"/>
            <a:ext cx="3581400" cy="119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Autor: Antoni Jauset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Tutor: Anicet Cosialls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 Guindàvols, 2006-07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/>
        </p:nvSpPr>
        <p:spPr>
          <a:xfrm>
            <a:off x="609600" y="228600"/>
            <a:ext cx="8077200" cy="66675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00"/>
              </a:buClr>
              <a:buSzPts val="3600"/>
              <a:buFont typeface="Arial Black"/>
              <a:buNone/>
            </a:pPr>
            <a:r>
              <a:rPr lang="en-US" sz="3600" b="0" i="0" u="none" strike="noStrike" cap="none">
                <a:solidFill>
                  <a:srgbClr val="D40F00"/>
                </a:solidFill>
                <a:latin typeface="Arial Black"/>
                <a:ea typeface="Arial Black"/>
                <a:cs typeface="Arial Black"/>
                <a:sym typeface="Arial Black"/>
              </a:rPr>
              <a:t>Avantatges de fer el TR</a:t>
            </a:r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533400" y="1524000"/>
            <a:ext cx="86106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aproximació a </a:t>
            </a:r>
            <a:r>
              <a:rPr lang="en-US" sz="24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àmbits d’estudi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no tindríes ocasió 	de conèixer d’altra manera (si no t’obliguessin)</a:t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457200" y="3048000"/>
            <a:ext cx="85344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 al maneig de </a:t>
            </a:r>
            <a:r>
              <a:rPr lang="en-US" sz="24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procediments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et seran 	útils en la teva carrera acadèmica posterior 	(universitat) o laboral</a:t>
            </a:r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457200" y="4724400"/>
            <a:ext cx="82296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coneixement de </a:t>
            </a:r>
            <a:r>
              <a:rPr lang="en-US" sz="2400" b="1" i="0" u="none" strike="noStrike" cap="none">
                <a:solidFill>
                  <a:srgbClr val="D40F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(programes informàtics, 	documentació, fonts secundàries o primàries, 	etc) que d’altra manera no usaries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 txBox="1"/>
          <p:nvPr/>
        </p:nvSpPr>
        <p:spPr>
          <a:xfrm>
            <a:off x="762000" y="2209800"/>
            <a:ext cx="7772400" cy="1222375"/>
          </a:xfrm>
          <a:prstGeom prst="rect">
            <a:avLst/>
          </a:prstGeom>
          <a:solidFill>
            <a:srgbClr val="CCFFFF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"/>
                <a:ea typeface="Arial"/>
                <a:cs typeface="Arial"/>
                <a:sym typeface="Arial"/>
              </a:rPr>
              <a:t>El que sabem és una gota d’aigua;   el que ignorem és tot un oceà</a:t>
            </a:r>
            <a:endParaRPr/>
          </a:p>
        </p:txBody>
      </p:sp>
      <p:sp>
        <p:nvSpPr>
          <p:cNvPr id="379" name="Google Shape;379;p51"/>
          <p:cNvSpPr txBox="1"/>
          <p:nvPr/>
        </p:nvSpPr>
        <p:spPr>
          <a:xfrm>
            <a:off x="3733800" y="4191000"/>
            <a:ext cx="5105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Isaac Newton (1642-1727) matemàtic i físic britànic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/>
        </p:nvSpPr>
        <p:spPr>
          <a:xfrm>
            <a:off x="914400" y="762000"/>
            <a:ext cx="7696200" cy="727075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4000"/>
              <a:buFont typeface="Arial Black"/>
              <a:buNone/>
            </a:pPr>
            <a:r>
              <a:rPr lang="en-US" sz="4000" b="1" i="0" u="none" strike="noStrike" cap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III. Organització de centre</a:t>
            </a:r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914400" y="1828800"/>
            <a:ext cx="7772400" cy="3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Proposta de temes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Organització de tutories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 Establiment de calendari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 Criteris d’avaluació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/>
        </p:nvSpPr>
        <p:spPr>
          <a:xfrm>
            <a:off x="685800" y="304800"/>
            <a:ext cx="8153400" cy="66675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C00"/>
              </a:buClr>
              <a:buSzPts val="3600"/>
              <a:buFont typeface="Arial Black"/>
              <a:buNone/>
            </a:pPr>
            <a:r>
              <a:rPr lang="en-US" sz="3600" b="1" i="0" u="none">
                <a:solidFill>
                  <a:srgbClr val="A40C00"/>
                </a:solidFill>
                <a:latin typeface="Arial Black"/>
                <a:ea typeface="Arial Black"/>
                <a:cs typeface="Arial Black"/>
                <a:sym typeface="Arial Black"/>
              </a:rPr>
              <a:t>IV. Procés a seguir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685800" y="1066800"/>
            <a:ext cx="8153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5" name="Google Shape;75;p8"/>
          <p:cNvGraphicFramePr/>
          <p:nvPr>
            <p:extLst>
              <p:ext uri="{D42A27DB-BD31-4B8C-83A1-F6EECF244321}">
                <p14:modId xmlns:p14="http://schemas.microsoft.com/office/powerpoint/2010/main" val="1175505453"/>
              </p:ext>
            </p:extLst>
          </p:nvPr>
        </p:nvGraphicFramePr>
        <p:xfrm>
          <a:off x="381000" y="1752600"/>
          <a:ext cx="8534375" cy="490188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Tenir 1 idea /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triar 1 tema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basant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-se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Interessos personals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Proposta profes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Fer una exploració inicial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basada</a:t>
                      </a: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 bibliografia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 persones expertes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Definir la qüestió a investigar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Plantejar una ?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Plantejar una hipòtesi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Plantejar-se un objectiu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Planificar la recerca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relacionar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les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accions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fer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Temporitzar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-les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Preveure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necessitats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" name="Google Shape;76;p8"/>
          <p:cNvSpPr txBox="1"/>
          <p:nvPr/>
        </p:nvSpPr>
        <p:spPr>
          <a:xfrm>
            <a:off x="1219200" y="990600"/>
            <a:ext cx="6248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A. Fase pre-experimental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9"/>
          <p:cNvGraphicFramePr/>
          <p:nvPr>
            <p:extLst>
              <p:ext uri="{D42A27DB-BD31-4B8C-83A1-F6EECF244321}">
                <p14:modId xmlns:p14="http://schemas.microsoft.com/office/powerpoint/2010/main" val="3799606263"/>
              </p:ext>
            </p:extLst>
          </p:nvPr>
        </p:nvGraphicFramePr>
        <p:xfrm>
          <a:off x="381000" y="914400"/>
          <a:ext cx="8534375" cy="1630350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 strike="noStrike" cap="none">
                        <a:solidFill>
                          <a:srgbClr val="D40F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Recollida de dades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basada</a:t>
                      </a: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Recerca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bibliogràfica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camp: experiments 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enquestes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entrevistes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" name="Google Shape;82;p9"/>
          <p:cNvSpPr txBox="1"/>
          <p:nvPr/>
        </p:nvSpPr>
        <p:spPr>
          <a:xfrm>
            <a:off x="533400" y="228600"/>
            <a:ext cx="7924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B. Fase experimental</a:t>
            </a:r>
            <a:endParaRPr/>
          </a:p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819400"/>
            <a:ext cx="36576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200400"/>
            <a:ext cx="3236912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3505200"/>
            <a:ext cx="22764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601"/>
            </a:gs>
            <a:gs pos="50000">
              <a:srgbClr val="FEF87A"/>
            </a:gs>
            <a:gs pos="100000">
              <a:srgbClr val="FFB601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10"/>
          <p:cNvGraphicFramePr/>
          <p:nvPr>
            <p:extLst>
              <p:ext uri="{D42A27DB-BD31-4B8C-83A1-F6EECF244321}">
                <p14:modId xmlns:p14="http://schemas.microsoft.com/office/powerpoint/2010/main" val="966457546"/>
              </p:ext>
            </p:extLst>
          </p:nvPr>
        </p:nvGraphicFramePr>
        <p:xfrm>
          <a:off x="381000" y="1066800"/>
          <a:ext cx="8534375" cy="3901755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Organitzar les dades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-per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mitjà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Bases de dades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Taules, quadres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Gràfics, esquemes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Interpretar les dades i treure’n conclusions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Identificar constants, correlacions, lleis</a:t>
                      </a:r>
                      <a:endParaRPr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Identificar possibles relacions causa-efecte, ...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Explicar els resultats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basant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-se </a:t>
                      </a: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bibliografia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consultada</a:t>
                      </a:r>
                      <a:endParaRPr dirty="0"/>
                    </a:p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Aplicació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coneixements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teòrics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Google Shape;91;p10"/>
          <p:cNvSpPr txBox="1"/>
          <p:nvPr/>
        </p:nvSpPr>
        <p:spPr>
          <a:xfrm>
            <a:off x="381000" y="228600"/>
            <a:ext cx="8458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C. Fase post-experimental</a:t>
            </a:r>
            <a:endParaRPr/>
          </a:p>
        </p:txBody>
      </p:sp>
      <p:graphicFrame>
        <p:nvGraphicFramePr>
          <p:cNvPr id="92" name="Google Shape;92;p10"/>
          <p:cNvGraphicFramePr/>
          <p:nvPr>
            <p:extLst>
              <p:ext uri="{D42A27DB-BD31-4B8C-83A1-F6EECF244321}">
                <p14:modId xmlns:p14="http://schemas.microsoft.com/office/powerpoint/2010/main" val="2385067156"/>
              </p:ext>
            </p:extLst>
          </p:nvPr>
        </p:nvGraphicFramePr>
        <p:xfrm>
          <a:off x="381000" y="4876800"/>
          <a:ext cx="8534375" cy="1463675"/>
        </p:xfrm>
        <a:graphic>
          <a:graphicData uri="http://schemas.openxmlformats.org/drawingml/2006/table">
            <a:tbl>
              <a:tblPr>
                <a:noFill/>
                <a:tableStyleId>{CA574CB0-5461-4919-B9AE-4D2100B5E618}</a:tableStyleId>
              </a:tblPr>
              <a:tblGrid>
                <a:gridCol w="35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0F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D40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</a:t>
                      </a: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Redacció de la memòria/informe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-a base de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Seguir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una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estructura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pautada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justificació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metodologia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cos, conclusions,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bibliografia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8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annexos</a:t>
                      </a: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">
      <a:dk1>
        <a:srgbClr val="5200A4"/>
      </a:dk1>
      <a:lt1>
        <a:srgbClr val="FFD72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D72F"/>
      </a:accent3>
      <a:accent4>
        <a:srgbClr val="00CC99"/>
      </a:accent4>
      <a:accent5>
        <a:srgbClr val="3333CC"/>
      </a:accent5>
      <a:accent6>
        <a:srgbClr val="FFD72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2015</Words>
  <Application>Microsoft Office PowerPoint</Application>
  <PresentationFormat>Presentación en pantalla (4:3)</PresentationFormat>
  <Paragraphs>334</Paragraphs>
  <Slides>50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Times New Roman</vt:lpstr>
      <vt:lpstr>Palatino Linotype</vt:lpstr>
      <vt:lpstr>Noto Sans Symbols</vt:lpstr>
      <vt:lpstr>Arial Black</vt:lpstr>
      <vt:lpstr>Comic Sans MS</vt:lpstr>
      <vt:lpstr>Arial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teresa&amp;jordi</dc:creator>
  <cp:lastModifiedBy>Classiques</cp:lastModifiedBy>
  <cp:revision>2</cp:revision>
  <dcterms:created xsi:type="dcterms:W3CDTF">2007-12-27T18:49:14Z</dcterms:created>
  <dcterms:modified xsi:type="dcterms:W3CDTF">2020-02-17T21:35:38Z</dcterms:modified>
</cp:coreProperties>
</file>