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47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8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7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3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0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6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08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Estructura blanca">
            <a:extLst>
              <a:ext uri="{FF2B5EF4-FFF2-40B4-BE49-F238E27FC236}">
                <a16:creationId xmlns:a16="http://schemas.microsoft.com/office/drawing/2014/main" id="{61C7BCCE-D2ED-6A3A-1EF6-9B712CA93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CFF721F-42C9-4574-9E34-03AD6C9BB353}"/>
              </a:ext>
            </a:extLst>
          </p:cNvPr>
          <p:cNvSpPr/>
          <p:nvPr/>
        </p:nvSpPr>
        <p:spPr>
          <a:xfrm>
            <a:off x="5832949" y="577926"/>
            <a:ext cx="5610225" cy="2133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B73FD0E-F8BB-4211-B8D4-21BA5EBC28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010" y="3176588"/>
            <a:ext cx="2981164" cy="298116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23BD68D-C24B-4648-AFF5-45375FB18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531" y="971559"/>
            <a:ext cx="4925060" cy="1274359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ADAD04CB-96CA-455F-9B0D-37A02B0A01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4" y="3226983"/>
            <a:ext cx="6795125" cy="2880373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0B40422E-786F-4422-840C-2B63D3D21BF3}"/>
              </a:ext>
            </a:extLst>
          </p:cNvPr>
          <p:cNvSpPr txBox="1"/>
          <p:nvPr/>
        </p:nvSpPr>
        <p:spPr>
          <a:xfrm>
            <a:off x="1203799" y="577926"/>
            <a:ext cx="46291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err="1">
                <a:solidFill>
                  <a:schemeClr val="bg1"/>
                </a:solidFill>
                <a:latin typeface="Cooper Black" panose="0208090404030B020404" pitchFamily="18" charset="0"/>
              </a:rPr>
              <a:t>Treballs</a:t>
            </a:r>
            <a:r>
              <a:rPr lang="es-ES_tradnl" sz="4800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  <a:p>
            <a:r>
              <a:rPr lang="es-ES_tradnl" sz="4800" dirty="0">
                <a:solidFill>
                  <a:schemeClr val="bg1"/>
                </a:solidFill>
                <a:latin typeface="Cooper Black" panose="0208090404030B020404" pitchFamily="18" charset="0"/>
              </a:rPr>
              <a:t>de Recerca </a:t>
            </a:r>
          </a:p>
          <a:p>
            <a:r>
              <a:rPr lang="es-ES_tradnl" sz="4800" dirty="0">
                <a:solidFill>
                  <a:schemeClr val="bg1"/>
                </a:solidFill>
                <a:latin typeface="Cooper Black" panose="0208090404030B020404" pitchFamily="18" charset="0"/>
              </a:rPr>
              <a:t>de </a:t>
            </a:r>
            <a:r>
              <a:rPr lang="es-ES_tradnl" sz="4800" dirty="0" err="1">
                <a:solidFill>
                  <a:schemeClr val="bg1"/>
                </a:solidFill>
                <a:latin typeface="Cooper Black" panose="0208090404030B020404" pitchFamily="18" charset="0"/>
              </a:rPr>
              <a:t>Batxillerat</a:t>
            </a:r>
            <a:r>
              <a:rPr lang="es-ES_tradnl" sz="4800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36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Estructura blanca">
            <a:extLst>
              <a:ext uri="{FF2B5EF4-FFF2-40B4-BE49-F238E27FC236}">
                <a16:creationId xmlns:a16="http://schemas.microsoft.com/office/drawing/2014/main" id="{61C7BCCE-D2ED-6A3A-1EF6-9B712CA93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CFF721F-42C9-4574-9E34-03AD6C9BB353}"/>
              </a:ext>
            </a:extLst>
          </p:cNvPr>
          <p:cNvSpPr/>
          <p:nvPr/>
        </p:nvSpPr>
        <p:spPr>
          <a:xfrm>
            <a:off x="9357200" y="198002"/>
            <a:ext cx="2558576" cy="1004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23BD68D-C24B-4648-AFF5-45375FB18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66" y="430805"/>
            <a:ext cx="2082644" cy="53888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0B40422E-786F-4422-840C-2B63D3D21BF3}"/>
              </a:ext>
            </a:extLst>
          </p:cNvPr>
          <p:cNvSpPr txBox="1"/>
          <p:nvPr/>
        </p:nvSpPr>
        <p:spPr>
          <a:xfrm>
            <a:off x="384649" y="198002"/>
            <a:ext cx="462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Treballs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 de Recerca de </a:t>
            </a:r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Batxillerat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53F16C-1867-4420-B7F4-09D23BE8A548}"/>
              </a:ext>
            </a:extLst>
          </p:cNvPr>
          <p:cNvSpPr txBox="1"/>
          <p:nvPr/>
        </p:nvSpPr>
        <p:spPr>
          <a:xfrm>
            <a:off x="628650" y="691327"/>
            <a:ext cx="10582275" cy="604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60"/>
              </a:spcAft>
            </a:pPr>
            <a:r>
              <a:rPr lang="ca-ES" sz="3200" b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C</a:t>
            </a:r>
            <a:r>
              <a:rPr lang="ca-ES" sz="32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ompetència en recerca</a:t>
            </a:r>
            <a:endParaRPr lang="ca-ES" sz="32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útil per a la </a:t>
            </a:r>
            <a:r>
              <a:rPr lang="ca-E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resolució de problemes </a:t>
            </a: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 dificultats </a:t>
            </a:r>
          </a:p>
          <a:p>
            <a:pPr algn="just">
              <a:spcAft>
                <a:spcPts val="960"/>
              </a:spcAft>
            </a:pPr>
            <a:r>
              <a:rPr lang="ca-ES" sz="32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	</a:t>
            </a: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vida acadèmica del nostre alumnat, </a:t>
            </a:r>
          </a:p>
          <a:p>
            <a:pPr algn="just">
              <a:spcAft>
                <a:spcPts val="960"/>
              </a:spcAft>
            </a:pPr>
            <a:r>
              <a:rPr lang="ca-ES" sz="32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	</a:t>
            </a: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vida en general, professional / personal, </a:t>
            </a:r>
          </a:p>
          <a:p>
            <a:pPr algn="just">
              <a:spcAft>
                <a:spcPts val="960"/>
              </a:spcAft>
            </a:pPr>
            <a:endParaRPr lang="ca-ES" sz="3200" dirty="0">
              <a:solidFill>
                <a:srgbClr val="000000"/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diverses  vessants:</a:t>
            </a:r>
            <a:endParaRPr lang="ca-E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960"/>
              </a:spcAft>
              <a:buFont typeface="Source Sans Pro" panose="020B0503030403020204" pitchFamily="34" charset="0"/>
              <a:buChar char="-"/>
            </a:pP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competència </a:t>
            </a:r>
            <a:r>
              <a:rPr lang="ca-ES" sz="32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creativa</a:t>
            </a:r>
            <a:endParaRPr lang="ca-E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960"/>
              </a:spcAft>
              <a:buFont typeface="Source Sans Pro" panose="020B0503030403020204" pitchFamily="34" charset="0"/>
              <a:buChar char="-"/>
            </a:pP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competència </a:t>
            </a:r>
            <a:r>
              <a:rPr lang="ca-ES" sz="32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organitzativa</a:t>
            </a: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de </a:t>
            </a:r>
            <a:r>
              <a:rPr lang="ca-ES" sz="32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gestió</a:t>
            </a: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 temps i dels recursos </a:t>
            </a:r>
            <a:endParaRPr lang="ca-E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960"/>
              </a:spcAft>
              <a:buFont typeface="Source Sans Pro" panose="020B0503030403020204" pitchFamily="34" charset="0"/>
              <a:buChar char="-"/>
            </a:pPr>
            <a:r>
              <a:rPr lang="ca-ES" sz="32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dimensió </a:t>
            </a:r>
            <a:r>
              <a:rPr lang="ca-ES" sz="32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comunicativa i social</a:t>
            </a:r>
            <a:endParaRPr lang="ca-E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0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Estructura blanca">
            <a:extLst>
              <a:ext uri="{FF2B5EF4-FFF2-40B4-BE49-F238E27FC236}">
                <a16:creationId xmlns:a16="http://schemas.microsoft.com/office/drawing/2014/main" id="{61C7BCCE-D2ED-6A3A-1EF6-9B712CA93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CFF721F-42C9-4574-9E34-03AD6C9BB353}"/>
              </a:ext>
            </a:extLst>
          </p:cNvPr>
          <p:cNvSpPr/>
          <p:nvPr/>
        </p:nvSpPr>
        <p:spPr>
          <a:xfrm>
            <a:off x="9357200" y="198002"/>
            <a:ext cx="2558576" cy="1004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23BD68D-C24B-4648-AFF5-45375FB18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66" y="430805"/>
            <a:ext cx="2082644" cy="53888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0B40422E-786F-4422-840C-2B63D3D21BF3}"/>
              </a:ext>
            </a:extLst>
          </p:cNvPr>
          <p:cNvSpPr txBox="1"/>
          <p:nvPr/>
        </p:nvSpPr>
        <p:spPr>
          <a:xfrm>
            <a:off x="384649" y="198002"/>
            <a:ext cx="462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Treballs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 de Recerca de </a:t>
            </a:r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Batxillerat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53F16C-1867-4420-B7F4-09D23BE8A548}"/>
              </a:ext>
            </a:extLst>
          </p:cNvPr>
          <p:cNvSpPr txBox="1"/>
          <p:nvPr/>
        </p:nvSpPr>
        <p:spPr>
          <a:xfrm>
            <a:off x="604837" y="483234"/>
            <a:ext cx="10982325" cy="6135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60"/>
              </a:spcAft>
            </a:pPr>
            <a:endParaRPr lang="ca-ES" sz="28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INS </a:t>
            </a:r>
            <a:r>
              <a:rPr lang="ca-ES" sz="2800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Guindàvols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- </a:t>
            </a: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llarga tradició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(33 anys)</a:t>
            </a:r>
          </a:p>
          <a:p>
            <a:pPr algn="just">
              <a:spcAft>
                <a:spcPts val="960"/>
              </a:spcAft>
            </a:pP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en </a:t>
            </a:r>
            <a:r>
              <a:rPr lang="ca-ES" sz="3200" b="1" dirty="0">
                <a:solidFill>
                  <a:srgbClr val="0070C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incentivar l’esperit científic i de recerca </a:t>
            </a:r>
            <a:endParaRPr lang="ca-ES" sz="2800" dirty="0">
              <a:solidFill>
                <a:srgbClr val="0070C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endParaRPr lang="ca-ES" sz="14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S’hi ha apostat sempre fort </a:t>
            </a:r>
            <a:endParaRPr lang="ca-E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800" b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m</a:t>
            </a: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agnífica ocasió 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perquè l’alumnat  aconsegueixi:</a:t>
            </a:r>
            <a:endParaRPr lang="ca-E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960"/>
              </a:spcAft>
              <a:buFont typeface="+mj-lt"/>
              <a:buAutoNum type="arabicParenR"/>
            </a:pP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desvetllar i descobrir 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interessos i habilitats que sovint romanen latents o ocults</a:t>
            </a:r>
            <a:endParaRPr lang="ca-E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960"/>
              </a:spcAft>
              <a:buFont typeface="+mj-lt"/>
              <a:buAutoNum type="arabicParenR"/>
            </a:pPr>
            <a:r>
              <a:rPr lang="ca-ES" sz="2800" b="1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p</a:t>
            </a: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otenciar el talent 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que cada alumne posseeix i empènyer-lo fins al màxim del seu potencial</a:t>
            </a:r>
            <a:endParaRPr lang="ca-E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spcAft>
                <a:spcPts val="960"/>
              </a:spcAft>
              <a:buFont typeface="+mj-lt"/>
              <a:buAutoNum type="arabicParenR"/>
            </a:pPr>
            <a:r>
              <a:rPr lang="ca-ES" sz="28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i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ntroduir l’alumnat en el maneig de les </a:t>
            </a: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eines i criteris de l’àmbit investigador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: rigor, metodologia, responsabilitat...</a:t>
            </a:r>
            <a:endParaRPr lang="ca-E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7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Estructura blanca">
            <a:extLst>
              <a:ext uri="{FF2B5EF4-FFF2-40B4-BE49-F238E27FC236}">
                <a16:creationId xmlns:a16="http://schemas.microsoft.com/office/drawing/2014/main" id="{61C7BCCE-D2ED-6A3A-1EF6-9B712CA93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CFF721F-42C9-4574-9E34-03AD6C9BB353}"/>
              </a:ext>
            </a:extLst>
          </p:cNvPr>
          <p:cNvSpPr/>
          <p:nvPr/>
        </p:nvSpPr>
        <p:spPr>
          <a:xfrm>
            <a:off x="9357200" y="198002"/>
            <a:ext cx="2558576" cy="1004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23BD68D-C24B-4648-AFF5-45375FB18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66" y="430805"/>
            <a:ext cx="2082644" cy="53888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0B40422E-786F-4422-840C-2B63D3D21BF3}"/>
              </a:ext>
            </a:extLst>
          </p:cNvPr>
          <p:cNvSpPr txBox="1"/>
          <p:nvPr/>
        </p:nvSpPr>
        <p:spPr>
          <a:xfrm>
            <a:off x="384649" y="198002"/>
            <a:ext cx="462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Treballs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 de Recerca de </a:t>
            </a:r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Batxillerat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53F16C-1867-4420-B7F4-09D23BE8A548}"/>
              </a:ext>
            </a:extLst>
          </p:cNvPr>
          <p:cNvSpPr txBox="1"/>
          <p:nvPr/>
        </p:nvSpPr>
        <p:spPr>
          <a:xfrm>
            <a:off x="695485" y="2111968"/>
            <a:ext cx="10982325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60"/>
              </a:spcAft>
            </a:pPr>
            <a:r>
              <a:rPr lang="ca-ES" sz="3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P</a:t>
            </a:r>
            <a:r>
              <a:rPr lang="ca-ES" sz="3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rocés </a:t>
            </a:r>
            <a:r>
              <a:rPr lang="ca-ES" sz="36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d’acompanyament personalitzat</a:t>
            </a:r>
            <a:r>
              <a:rPr lang="ca-ES" sz="3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960"/>
              </a:spcAft>
            </a:pPr>
            <a:r>
              <a:rPr lang="ca-ES" sz="3600" dirty="0">
                <a:solidFill>
                  <a:srgbClr val="000000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                       </a:t>
            </a:r>
            <a:r>
              <a:rPr lang="ca-ES" sz="3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en l’elaboració del TR i de la seva avaluació. </a:t>
            </a:r>
          </a:p>
          <a:p>
            <a:pPr algn="just">
              <a:spcAft>
                <a:spcPts val="960"/>
              </a:spcAft>
            </a:pPr>
            <a:endParaRPr lang="ca-ES" sz="3600" dirty="0">
              <a:solidFill>
                <a:srgbClr val="000000"/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3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Implicació de </a:t>
            </a:r>
            <a:r>
              <a:rPr lang="ca-ES" sz="36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l’equip docent </a:t>
            </a:r>
            <a:r>
              <a:rPr lang="ca-ES" sz="36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de Batxillerat + </a:t>
            </a:r>
          </a:p>
          <a:p>
            <a:pPr algn="just">
              <a:spcAft>
                <a:spcPts val="960"/>
              </a:spcAft>
            </a:pPr>
            <a:endParaRPr lang="ca-ES" sz="28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3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Estructura blanca">
            <a:extLst>
              <a:ext uri="{FF2B5EF4-FFF2-40B4-BE49-F238E27FC236}">
                <a16:creationId xmlns:a16="http://schemas.microsoft.com/office/drawing/2014/main" id="{61C7BCCE-D2ED-6A3A-1EF6-9B712CA93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CFF721F-42C9-4574-9E34-03AD6C9BB353}"/>
              </a:ext>
            </a:extLst>
          </p:cNvPr>
          <p:cNvSpPr/>
          <p:nvPr/>
        </p:nvSpPr>
        <p:spPr>
          <a:xfrm>
            <a:off x="9357200" y="198002"/>
            <a:ext cx="2558576" cy="1004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23BD68D-C24B-4648-AFF5-45375FB18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66" y="430805"/>
            <a:ext cx="2082644" cy="53888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0B40422E-786F-4422-840C-2B63D3D21BF3}"/>
              </a:ext>
            </a:extLst>
          </p:cNvPr>
          <p:cNvSpPr txBox="1"/>
          <p:nvPr/>
        </p:nvSpPr>
        <p:spPr>
          <a:xfrm>
            <a:off x="384649" y="198002"/>
            <a:ext cx="462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Treballs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 de Recerca de </a:t>
            </a:r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Batxillerat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53F16C-1867-4420-B7F4-09D23BE8A548}"/>
              </a:ext>
            </a:extLst>
          </p:cNvPr>
          <p:cNvSpPr txBox="1"/>
          <p:nvPr/>
        </p:nvSpPr>
        <p:spPr>
          <a:xfrm>
            <a:off x="695485" y="1669763"/>
            <a:ext cx="10982325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60"/>
              </a:spcAft>
            </a:pP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I, un cop acabat el procés, </a:t>
            </a:r>
            <a:endParaRPr lang="ca-E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projectar les inquietuds de recerca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del nostre alumnat </a:t>
            </a: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fora dels límits físics del nostre institut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960"/>
              </a:spcAft>
            </a:pPr>
            <a:endParaRPr lang="ca-ES" sz="2800" dirty="0">
              <a:solidFill>
                <a:srgbClr val="000000"/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 és per això que promovem la seva </a:t>
            </a:r>
            <a:r>
              <a:rPr lang="ca-ES" sz="2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participació en concursos, congressos i jornades de recerca </a:t>
            </a:r>
            <a:r>
              <a:rPr lang="ca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d’àmbit local, regional, estatal i, fins i tot, internacional, amb un èxit més que satisfactori.</a:t>
            </a:r>
            <a:endParaRPr lang="ca-E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endParaRPr lang="ca-ES" sz="2800" dirty="0">
              <a:solidFill>
                <a:srgbClr val="000000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5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Estructura blanca">
            <a:extLst>
              <a:ext uri="{FF2B5EF4-FFF2-40B4-BE49-F238E27FC236}">
                <a16:creationId xmlns:a16="http://schemas.microsoft.com/office/drawing/2014/main" id="{61C7BCCE-D2ED-6A3A-1EF6-9B712CA93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CFF721F-42C9-4574-9E34-03AD6C9BB353}"/>
              </a:ext>
            </a:extLst>
          </p:cNvPr>
          <p:cNvSpPr/>
          <p:nvPr/>
        </p:nvSpPr>
        <p:spPr>
          <a:xfrm>
            <a:off x="9357200" y="198002"/>
            <a:ext cx="2558576" cy="1004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23BD68D-C24B-4648-AFF5-45375FB18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66" y="430805"/>
            <a:ext cx="2082644" cy="53888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0B40422E-786F-4422-840C-2B63D3D21BF3}"/>
              </a:ext>
            </a:extLst>
          </p:cNvPr>
          <p:cNvSpPr txBox="1"/>
          <p:nvPr/>
        </p:nvSpPr>
        <p:spPr>
          <a:xfrm>
            <a:off x="384649" y="198002"/>
            <a:ext cx="462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Treballs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 de Recerca de </a:t>
            </a:r>
            <a:r>
              <a:rPr lang="es-ES_tradnl" dirty="0" err="1">
                <a:solidFill>
                  <a:schemeClr val="bg1"/>
                </a:solidFill>
                <a:latin typeface="Cooper Black" panose="0208090404030B020404" pitchFamily="18" charset="0"/>
              </a:rPr>
              <a:t>Batxillerat</a:t>
            </a:r>
            <a:r>
              <a:rPr lang="es-ES_tradnl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53F16C-1867-4420-B7F4-09D23BE8A548}"/>
              </a:ext>
            </a:extLst>
          </p:cNvPr>
          <p:cNvSpPr txBox="1"/>
          <p:nvPr/>
        </p:nvSpPr>
        <p:spPr>
          <a:xfrm>
            <a:off x="604827" y="703547"/>
            <a:ext cx="10982325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960"/>
              </a:spcAft>
            </a:pPr>
            <a:r>
              <a:rPr lang="ca-ES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model d’èxit i excel·lència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en l’àmbit intern - l’índex d’alumnat que supera aquest procés amb notes molt bones és molt alt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en l’àmbit extern: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960"/>
              </a:spcAft>
              <a:buFont typeface="Wingdings" panose="05000000000000000000" pitchFamily="2" charset="2"/>
              <a:buChar char="ü"/>
            </a:pPr>
            <a:r>
              <a:rPr lang="ca-ES" sz="20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29 premis Recerca Jove</a:t>
            </a:r>
            <a:r>
              <a:rPr lang="ca-ES" sz="20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(antigament com a premis CIRIT), atorgats pel</a:t>
            </a: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Govern de la Generalitat de Catalunya, a través del Departament de Recerca i Universitats i l'Agència de Gestió d’Ajuts Universitaris i de Recerca (AGAUR).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960"/>
              </a:spcAft>
              <a:buFont typeface="Wingdings" panose="05000000000000000000" pitchFamily="2" charset="2"/>
              <a:buChar char="ü"/>
            </a:pPr>
            <a:r>
              <a:rPr lang="ca-ES" sz="2000" b="1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50 premis</a:t>
            </a: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de la Universitat de Lleida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960"/>
              </a:spcAft>
              <a:buFont typeface="Wingdings" panose="05000000000000000000" pitchFamily="2" charset="2"/>
              <a:buChar char="ü"/>
            </a:pPr>
            <a:r>
              <a:rPr lang="ca-ES" sz="2000" b="1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13 premis</a:t>
            </a: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al Certamen Nacional </a:t>
            </a:r>
            <a:r>
              <a:rPr lang="ca-ES" sz="2000" dirty="0" err="1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Jóvenes</a:t>
            </a: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Investigadores 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960"/>
              </a:spcAft>
              <a:buFont typeface="Wingdings" panose="05000000000000000000" pitchFamily="2" charset="2"/>
              <a:buChar char="ü"/>
            </a:pPr>
            <a:r>
              <a:rPr lang="ca-ES" sz="2000" b="1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 premis</a:t>
            </a: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al Congrés Internacional </a:t>
            </a:r>
            <a:r>
              <a:rPr lang="ca-ES" sz="2000" dirty="0">
                <a:solidFill>
                  <a:srgbClr val="4D515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Joves Investigadors, com a representants d’Espanya. 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000" dirty="0">
                <a:solidFill>
                  <a:srgbClr val="4D515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etc.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000" b="1" dirty="0">
                <a:solidFill>
                  <a:srgbClr val="4D515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propi centre</a:t>
            </a:r>
            <a:r>
              <a:rPr lang="ca-ES" sz="2000" dirty="0">
                <a:solidFill>
                  <a:srgbClr val="4D515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 rebut </a:t>
            </a:r>
            <a:r>
              <a:rPr lang="ca-ES" sz="2000" b="1" dirty="0">
                <a:solidFill>
                  <a:srgbClr val="4D515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diverses distincions </a:t>
            </a:r>
            <a:r>
              <a:rPr lang="ca-ES" sz="2000" dirty="0">
                <a:solidFill>
                  <a:srgbClr val="4D515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 llarg dels anys com a centre impulsor de la recerca per part del </a:t>
            </a: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Departament de Recerca i Universitats i l'Agència de Gestió d’Ajuts Universitaris i de Recerca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960"/>
              </a:spcAft>
            </a:pP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I també el </a:t>
            </a:r>
            <a:r>
              <a:rPr lang="ca-ES" sz="2000" b="1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Primer Premi Impuls al Talent </a:t>
            </a:r>
            <a:r>
              <a:rPr lang="ca-ES" sz="2000" dirty="0">
                <a:solidFill>
                  <a:srgbClr val="333333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concedit per la Universitat Ramon Llull al centre amb més guardons guanyats en el període 2002 – 2022.</a:t>
            </a:r>
            <a:endParaRPr lang="ca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82498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392</Words>
  <Application>Microsoft Office PowerPoint</Application>
  <PresentationFormat>Panorámica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Avenir Next LT Pro Light</vt:lpstr>
      <vt:lpstr>Cooper Black</vt:lpstr>
      <vt:lpstr>Corbel</vt:lpstr>
      <vt:lpstr>Rockwell Nova Light</vt:lpstr>
      <vt:lpstr>Source Sans Pro</vt:lpstr>
      <vt:lpstr>Times New Roman</vt:lpstr>
      <vt:lpstr>Wingdings</vt:lpstr>
      <vt:lpstr>LeafVTI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Quintilla Zanuy, M. Teresa</dc:creator>
  <cp:lastModifiedBy>Quintilla Zanuy, M. Teresa</cp:lastModifiedBy>
  <cp:revision>2</cp:revision>
  <dcterms:created xsi:type="dcterms:W3CDTF">2023-04-13T07:59:17Z</dcterms:created>
  <dcterms:modified xsi:type="dcterms:W3CDTF">2023-04-13T16:19:54Z</dcterms:modified>
</cp:coreProperties>
</file>