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4758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5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8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7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381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4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0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4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6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3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808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agora.xtec.cat/iesguindavols/treballs-de-recerca/" TargetMode="Externa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log.unportal.net/canvis-batxillerat-treball-recerc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5832948" y="364440"/>
            <a:ext cx="5610225" cy="2133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530" y="799982"/>
            <a:ext cx="4925060" cy="127435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ADAD04CB-96CA-455F-9B0D-37A02B0A01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4" y="3226983"/>
            <a:ext cx="6795125" cy="2880373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1203799" y="577926"/>
            <a:ext cx="46291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  <a:p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de Recerca </a:t>
            </a:r>
          </a:p>
          <a:p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de </a:t>
            </a:r>
            <a:r>
              <a:rPr lang="es-ES_tradnl" sz="4800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pic>
        <p:nvPicPr>
          <p:cNvPr id="3" name="Imagen 2">
            <a:hlinkClick r:id="rId5"/>
            <a:extLst>
              <a:ext uri="{FF2B5EF4-FFF2-40B4-BE49-F238E27FC236}">
                <a16:creationId xmlns:a16="http://schemas.microsoft.com/office/drawing/2014/main" id="{F9D34C03-F721-4403-933F-0DF03F52B63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972" y="2673425"/>
            <a:ext cx="3063835" cy="397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6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28650" y="691327"/>
            <a:ext cx="10582275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32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C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ompetència en recerca</a:t>
            </a:r>
            <a:endParaRPr lang="ca-ES" sz="32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útil per a la </a:t>
            </a:r>
            <a:r>
              <a:rPr lang="ca-ES" sz="3200" b="1" dirty="0">
                <a:solidFill>
                  <a:schemeClr val="accent5">
                    <a:lumMod val="75000"/>
                  </a:schemeClr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resolució de problemes 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dificultats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vida acadèmica del nostre alumnat,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vida en general, professional / personal, </a:t>
            </a:r>
          </a:p>
          <a:p>
            <a:pPr algn="just">
              <a:spcAft>
                <a:spcPts val="960"/>
              </a:spcAft>
            </a:pPr>
            <a:endParaRPr lang="ca-ES" sz="32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diverses  vessants:</a:t>
            </a:r>
            <a:endParaRPr lang="ca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competència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creativa</a:t>
            </a:r>
            <a:endParaRPr lang="ca-E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competència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organitzativa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de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gestió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temps i dels recursos </a:t>
            </a:r>
            <a:endParaRPr lang="ca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dimensió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comunicativa i social</a:t>
            </a:r>
            <a:endParaRPr lang="ca-E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0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92721" y="453789"/>
            <a:ext cx="10582275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Noveta</a:t>
            </a:r>
            <a:r>
              <a:rPr lang="ca-ES" sz="32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ts</a:t>
            </a:r>
          </a:p>
          <a:p>
            <a:pPr algn="just">
              <a:spcAft>
                <a:spcPts val="960"/>
              </a:spcAft>
            </a:pPr>
            <a:r>
              <a:rPr lang="ca-ES" sz="2400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https://blog.unportal.net/canvis-batxillerat-treball-recerca/</a:t>
            </a:r>
            <a:endParaRPr lang="ca-ES" sz="2400" dirty="0">
              <a:solidFill>
                <a:schemeClr val="bg1"/>
              </a:solidFill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chemeClr val="bg1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Recent requ</a:t>
            </a:r>
            <a:r>
              <a:rPr lang="ca-ES" sz="2800" dirty="0">
                <a:solidFill>
                  <a:schemeClr val="bg1"/>
                </a:solidFill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eriment del Ministeri d’Educació al Dept. Educació </a:t>
            </a: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chemeClr val="bg1"/>
                </a:solidFill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llei estatal LOMLOE</a:t>
            </a: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Estudiants que inicien el Batxillerat el curs </a:t>
            </a:r>
            <a:r>
              <a:rPr lang="ca-ES" sz="3600" b="1" dirty="0">
                <a:solidFill>
                  <a:schemeClr val="accent5">
                    <a:lumMod val="75000"/>
                  </a:schemeClr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2025-2026</a:t>
            </a:r>
            <a:endParaRPr lang="ca-ES" sz="32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960"/>
              </a:spcAft>
              <a:buFont typeface="Wingdings" panose="05000000000000000000" pitchFamily="2" charset="2"/>
              <a:buChar char="q"/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ponderació del TR en la nota de l’expedient de Batxillerat</a:t>
            </a:r>
          </a:p>
          <a:p>
            <a:pPr marL="457200" indent="-457200" algn="just">
              <a:spcAft>
                <a:spcPts val="960"/>
              </a:spcAft>
              <a:buFont typeface="Wingdings" panose="05000000000000000000" pitchFamily="2" charset="2"/>
              <a:buChar char="q"/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el TR passarà de valer un 10%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		a </a:t>
            </a:r>
            <a:r>
              <a:rPr lang="ca-ES" sz="3200" b="1" u="sng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comptar com</a:t>
            </a:r>
            <a:r>
              <a:rPr lang="ca-ES" sz="3200" b="1" u="sng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una matèria més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		a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dscrita a </a:t>
            </a: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segon any de Batx.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Aquesta nova ponderació entrarà en vigor el curs </a:t>
            </a:r>
            <a:r>
              <a:rPr lang="ca-ES" sz="3600" b="1" dirty="0">
                <a:solidFill>
                  <a:srgbClr val="0070C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2026-2027</a:t>
            </a:r>
            <a:endParaRPr lang="ca-ES" sz="3200" b="1" dirty="0">
              <a:solidFill>
                <a:srgbClr val="0070C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0CF471E1-C805-4ED4-BD1F-B2408483E390}"/>
              </a:ext>
            </a:extLst>
          </p:cNvPr>
          <p:cNvSpPr/>
          <p:nvPr/>
        </p:nvSpPr>
        <p:spPr>
          <a:xfrm>
            <a:off x="1602179" y="2085513"/>
            <a:ext cx="901717" cy="5650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8614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04837" y="483234"/>
            <a:ext cx="10982325" cy="6135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INS </a:t>
            </a:r>
            <a:r>
              <a:rPr lang="ca-ES" sz="2800" dirty="0" err="1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Guindàvols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-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llarga tradició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(35 anys)</a:t>
            </a: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</a:t>
            </a:r>
            <a:r>
              <a:rPr lang="ca-ES" sz="3200" b="1" dirty="0">
                <a:solidFill>
                  <a:srgbClr val="0070C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incentivar l’esperit científic i de recerca </a:t>
            </a:r>
            <a:endParaRPr lang="ca-ES" sz="2800" dirty="0">
              <a:solidFill>
                <a:srgbClr val="0070C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endParaRPr lang="ca-ES" sz="14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S’hi ha apostat sempre fort 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m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agnífica ocasió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perquè l’alumnat  aconsegueixi: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desvetllar i descobrir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interessos i habilitats que sovint romanen latents o ocults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p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otenciar el talent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que cada alumne posseeix i empènyer-lo fins al màxim del seu potencial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i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ntroduir l’alumnat en el maneig de les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eines i criteris de l’àmbit investigador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: rigor, metodologia, responsabilitat...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87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95485" y="2111968"/>
            <a:ext cx="10982325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P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rocés </a:t>
            </a:r>
            <a:r>
              <a:rPr lang="ca-ES" sz="36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d’acompanyament personalitzat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                       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l’elaboració del TR i de la seva avaluació. </a:t>
            </a:r>
          </a:p>
          <a:p>
            <a:pPr algn="just">
              <a:spcAft>
                <a:spcPts val="960"/>
              </a:spcAft>
            </a:pPr>
            <a:endParaRPr lang="ca-ES" sz="36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Implicació de </a:t>
            </a:r>
            <a:r>
              <a:rPr lang="ca-ES" sz="36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l’equip docent 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 Batxillerat </a:t>
            </a:r>
            <a:r>
              <a:rPr lang="ca-ES" sz="4400" b="1" dirty="0">
                <a:solidFill>
                  <a:srgbClr val="0070C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+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3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95485" y="1669763"/>
            <a:ext cx="10982325" cy="4052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I, un cop acabat el procés, 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projectar les inquietuds de recerca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del nostre alumnat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fora dels límits físics del nostre institut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és per això que promovem la seva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participació en concursos, congressos i jornades de recerca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d’àmbit local, regional, estatal i, fins i tot, internacional, amb un èxit més que satisfactori.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50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04827" y="703547"/>
            <a:ext cx="10982325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model d’èxit i excel·lència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l’àmbit intern - l’índex d’alumnat que supera aquest procés amb notes molt bones és molt alt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l’àmbit extern: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38</a:t>
            </a:r>
            <a:r>
              <a:rPr lang="ca-ES" sz="20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premis Recerca Jove</a:t>
            </a: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(antigament com a premis CIRIT), atorgats pel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Govern de la Generalitat de Catalunya, a través del Departament de Recerca i Universitats i l'Agència de Gestió d’Ajuts Universitaris i de Recerca (AGAUR).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58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de la Universitat de Lleida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16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al Certamen Nacional </a:t>
            </a:r>
            <a:r>
              <a:rPr lang="ca-ES" sz="2000" dirty="0" err="1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Jóvenes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Investigadores 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2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al Congrés Internacional 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Joves Investigadors, com a representants d’Espanya. 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b="1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propi centre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 rebut </a:t>
            </a:r>
            <a:r>
              <a:rPr lang="ca-ES" sz="2000" b="1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diverses distincions 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llarg dels anys com a centre impulsor de la recerca per part del 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Departament de Recerca i Universitats i l'Agència de Gestió d’Ajuts Universitaris i de Recerca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també el </a:t>
            </a: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Primer Premi Impuls al Talent 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concedit per la Universitat Ramon Llull al centre amb més guardons guanyats en el període 2002 – 2022.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82498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477</Words>
  <Application>Microsoft Office PowerPoint</Application>
  <PresentationFormat>Panorámica</PresentationFormat>
  <Paragraphs>55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6" baseType="lpstr">
      <vt:lpstr>Arial</vt:lpstr>
      <vt:lpstr>Avenir Next LT Pro Light</vt:lpstr>
      <vt:lpstr>Cooper Black</vt:lpstr>
      <vt:lpstr>Corbel</vt:lpstr>
      <vt:lpstr>Rockwell Nova Light</vt:lpstr>
      <vt:lpstr>Source Sans Pro</vt:lpstr>
      <vt:lpstr>Times New Roman</vt:lpstr>
      <vt:lpstr>Wingdings</vt:lpstr>
      <vt:lpstr>LeafVTI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Quintilla Zanuy, M. Teresa</dc:creator>
  <cp:lastModifiedBy>Quintilla Zanuy, M. Teresa</cp:lastModifiedBy>
  <cp:revision>7</cp:revision>
  <dcterms:created xsi:type="dcterms:W3CDTF">2023-04-13T07:59:17Z</dcterms:created>
  <dcterms:modified xsi:type="dcterms:W3CDTF">2026-03-19T16:00:04Z</dcterms:modified>
</cp:coreProperties>
</file>