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9798E-90C4-48E6-B39B-37FF65347A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7100" y="1079500"/>
            <a:ext cx="7797799" cy="2138400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D95C8C-0A7F-40D9-A690-3D5898EFFE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08350" y="4113213"/>
            <a:ext cx="5575300" cy="1655762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322F3-E47A-4D6E-96A8-AB5C73BA99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3/19/2026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BF5CE-9E66-4FD5-949F-34E11607C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EDAB7A-4032-416A-B04E-1F4878912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1C0CAB-6A03-4C6A-9FAA-219847753628}"/>
              </a:ext>
            </a:extLst>
          </p:cNvPr>
          <p:cNvCxnSpPr>
            <a:cxnSpLocks/>
          </p:cNvCxnSpPr>
          <p:nvPr/>
        </p:nvCxnSpPr>
        <p:spPr>
          <a:xfrm>
            <a:off x="5826000" y="369087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982E0B2-AA9C-441C-A08E-A9DF9CF12116}"/>
              </a:ext>
            </a:extLst>
          </p:cNvPr>
          <p:cNvGrpSpPr/>
          <p:nvPr/>
        </p:nvGrpSpPr>
        <p:grpSpPr>
          <a:xfrm>
            <a:off x="9728046" y="4869342"/>
            <a:ext cx="1623711" cy="630920"/>
            <a:chOff x="9588346" y="4824892"/>
            <a:chExt cx="1623711" cy="63092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4A2E074-C10D-4C57-AB72-B631E4D77102}"/>
                </a:ext>
              </a:extLst>
            </p:cNvPr>
            <p:cNvSpPr/>
            <p:nvPr/>
          </p:nvSpPr>
          <p:spPr>
            <a:xfrm rot="2700000" flipH="1">
              <a:off x="10267789" y="4452443"/>
              <a:ext cx="571820" cy="1316717"/>
            </a:xfrm>
            <a:custGeom>
              <a:avLst/>
              <a:gdLst>
                <a:gd name="connsiteX0" fmla="*/ 282417 w 571820"/>
                <a:gd name="connsiteY0" fmla="*/ 0 h 1316717"/>
                <a:gd name="connsiteX1" fmla="*/ 285910 w 571820"/>
                <a:gd name="connsiteY1" fmla="*/ 3175 h 1316717"/>
                <a:gd name="connsiteX2" fmla="*/ 287393 w 571820"/>
                <a:gd name="connsiteY2" fmla="*/ 1827 h 1316717"/>
                <a:gd name="connsiteX3" fmla="*/ 289403 w 571820"/>
                <a:gd name="connsiteY3" fmla="*/ 0 h 1316717"/>
                <a:gd name="connsiteX4" fmla="*/ 289403 w 571820"/>
                <a:gd name="connsiteY4" fmla="*/ 6349 h 1316717"/>
                <a:gd name="connsiteX5" fmla="*/ 309203 w 571820"/>
                <a:gd name="connsiteY5" fmla="*/ 24345 h 1316717"/>
                <a:gd name="connsiteX6" fmla="*/ 571820 w 571820"/>
                <a:gd name="connsiteY6" fmla="*/ 658359 h 1316717"/>
                <a:gd name="connsiteX7" fmla="*/ 309203 w 571820"/>
                <a:gd name="connsiteY7" fmla="*/ 1292372 h 1316717"/>
                <a:gd name="connsiteX8" fmla="*/ 289403 w 571820"/>
                <a:gd name="connsiteY8" fmla="*/ 1310368 h 1316717"/>
                <a:gd name="connsiteX9" fmla="*/ 289403 w 571820"/>
                <a:gd name="connsiteY9" fmla="*/ 1316717 h 1316717"/>
                <a:gd name="connsiteX10" fmla="*/ 287393 w 571820"/>
                <a:gd name="connsiteY10" fmla="*/ 1314890 h 1316717"/>
                <a:gd name="connsiteX11" fmla="*/ 285910 w 571820"/>
                <a:gd name="connsiteY11" fmla="*/ 1313542 h 1316717"/>
                <a:gd name="connsiteX12" fmla="*/ 282417 w 571820"/>
                <a:gd name="connsiteY12" fmla="*/ 1316717 h 1316717"/>
                <a:gd name="connsiteX13" fmla="*/ 282417 w 571820"/>
                <a:gd name="connsiteY13" fmla="*/ 1310367 h 1316717"/>
                <a:gd name="connsiteX14" fmla="*/ 262617 w 571820"/>
                <a:gd name="connsiteY14" fmla="*/ 1292372 h 1316717"/>
                <a:gd name="connsiteX15" fmla="*/ 0 w 571820"/>
                <a:gd name="connsiteY15" fmla="*/ 658358 h 1316717"/>
                <a:gd name="connsiteX16" fmla="*/ 262617 w 571820"/>
                <a:gd name="connsiteY16" fmla="*/ 24345 h 1316717"/>
                <a:gd name="connsiteX17" fmla="*/ 282417 w 571820"/>
                <a:gd name="connsiteY17" fmla="*/ 6349 h 13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820" h="1316717">
                  <a:moveTo>
                    <a:pt x="282417" y="0"/>
                  </a:moveTo>
                  <a:lnTo>
                    <a:pt x="285910" y="3175"/>
                  </a:lnTo>
                  <a:lnTo>
                    <a:pt x="287393" y="1827"/>
                  </a:lnTo>
                  <a:lnTo>
                    <a:pt x="289403" y="0"/>
                  </a:lnTo>
                  <a:lnTo>
                    <a:pt x="289403" y="6349"/>
                  </a:lnTo>
                  <a:lnTo>
                    <a:pt x="309203" y="24345"/>
                  </a:lnTo>
                  <a:cubicBezTo>
                    <a:pt x="471461" y="186603"/>
                    <a:pt x="571820" y="410761"/>
                    <a:pt x="571820" y="658359"/>
                  </a:cubicBezTo>
                  <a:cubicBezTo>
                    <a:pt x="571820" y="905956"/>
                    <a:pt x="471461" y="1130114"/>
                    <a:pt x="309203" y="1292372"/>
                  </a:cubicBezTo>
                  <a:lnTo>
                    <a:pt x="289403" y="1310368"/>
                  </a:lnTo>
                  <a:lnTo>
                    <a:pt x="289403" y="1316717"/>
                  </a:lnTo>
                  <a:lnTo>
                    <a:pt x="287393" y="1314890"/>
                  </a:lnTo>
                  <a:lnTo>
                    <a:pt x="285910" y="1313542"/>
                  </a:lnTo>
                  <a:lnTo>
                    <a:pt x="282417" y="1316717"/>
                  </a:lnTo>
                  <a:lnTo>
                    <a:pt x="282417" y="1310367"/>
                  </a:lnTo>
                  <a:lnTo>
                    <a:pt x="262617" y="1292372"/>
                  </a:lnTo>
                  <a:cubicBezTo>
                    <a:pt x="100359" y="1130113"/>
                    <a:pt x="0" y="905956"/>
                    <a:pt x="0" y="658358"/>
                  </a:cubicBezTo>
                  <a:cubicBezTo>
                    <a:pt x="0" y="410761"/>
                    <a:pt x="100359" y="186603"/>
                    <a:pt x="262617" y="24345"/>
                  </a:cubicBezTo>
                  <a:lnTo>
                    <a:pt x="282417" y="634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B037EB3-1772-4BA8-A95A-E5DBDFEA32B0}"/>
                </a:ext>
              </a:extLst>
            </p:cNvPr>
            <p:cNvGrpSpPr/>
            <p:nvPr/>
          </p:nvGrpSpPr>
          <p:grpSpPr>
            <a:xfrm rot="2700000" flipH="1">
              <a:off x="10112436" y="4359902"/>
              <a:ext cx="571820" cy="1620000"/>
              <a:chOff x="8482785" y="4330454"/>
              <a:chExt cx="571820" cy="1620000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A1F47AC1-63D0-47F3-9728-1A0A0543494B}"/>
                  </a:ext>
                </a:extLst>
              </p:cNvPr>
              <p:cNvSpPr/>
              <p:nvPr/>
            </p:nvSpPr>
            <p:spPr>
              <a:xfrm>
                <a:off x="8482785" y="4333632"/>
                <a:ext cx="571820" cy="1311956"/>
              </a:xfrm>
              <a:custGeom>
                <a:avLst/>
                <a:gdLst>
                  <a:gd name="connsiteX0" fmla="*/ 282417 w 571820"/>
                  <a:gd name="connsiteY0" fmla="*/ 0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82417 w 571820"/>
                  <a:gd name="connsiteY0" fmla="*/ 6349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309203 w 571820"/>
                  <a:gd name="connsiteY4" fmla="*/ 24345 h 1316717"/>
                  <a:gd name="connsiteX5" fmla="*/ 571820 w 571820"/>
                  <a:gd name="connsiteY5" fmla="*/ 658359 h 1316717"/>
                  <a:gd name="connsiteX6" fmla="*/ 309203 w 571820"/>
                  <a:gd name="connsiteY6" fmla="*/ 1292372 h 1316717"/>
                  <a:gd name="connsiteX7" fmla="*/ 289403 w 571820"/>
                  <a:gd name="connsiteY7" fmla="*/ 1310368 h 1316717"/>
                  <a:gd name="connsiteX8" fmla="*/ 289403 w 571820"/>
                  <a:gd name="connsiteY8" fmla="*/ 1316717 h 1316717"/>
                  <a:gd name="connsiteX9" fmla="*/ 287393 w 571820"/>
                  <a:gd name="connsiteY9" fmla="*/ 1314890 h 1316717"/>
                  <a:gd name="connsiteX10" fmla="*/ 285910 w 571820"/>
                  <a:gd name="connsiteY10" fmla="*/ 1313542 h 1316717"/>
                  <a:gd name="connsiteX11" fmla="*/ 282417 w 571820"/>
                  <a:gd name="connsiteY11" fmla="*/ 1316717 h 1316717"/>
                  <a:gd name="connsiteX12" fmla="*/ 282417 w 571820"/>
                  <a:gd name="connsiteY12" fmla="*/ 1310367 h 1316717"/>
                  <a:gd name="connsiteX13" fmla="*/ 262617 w 571820"/>
                  <a:gd name="connsiteY13" fmla="*/ 1292372 h 1316717"/>
                  <a:gd name="connsiteX14" fmla="*/ 0 w 571820"/>
                  <a:gd name="connsiteY14" fmla="*/ 658358 h 1316717"/>
                  <a:gd name="connsiteX15" fmla="*/ 262617 w 571820"/>
                  <a:gd name="connsiteY15" fmla="*/ 24345 h 1316717"/>
                  <a:gd name="connsiteX0" fmla="*/ 262617 w 571820"/>
                  <a:gd name="connsiteY0" fmla="*/ 22518 h 1314890"/>
                  <a:gd name="connsiteX1" fmla="*/ 285910 w 571820"/>
                  <a:gd name="connsiteY1" fmla="*/ 1348 h 1314890"/>
                  <a:gd name="connsiteX2" fmla="*/ 287393 w 571820"/>
                  <a:gd name="connsiteY2" fmla="*/ 0 h 1314890"/>
                  <a:gd name="connsiteX3" fmla="*/ 309203 w 571820"/>
                  <a:gd name="connsiteY3" fmla="*/ 22518 h 1314890"/>
                  <a:gd name="connsiteX4" fmla="*/ 571820 w 571820"/>
                  <a:gd name="connsiteY4" fmla="*/ 656532 h 1314890"/>
                  <a:gd name="connsiteX5" fmla="*/ 309203 w 571820"/>
                  <a:gd name="connsiteY5" fmla="*/ 1290545 h 1314890"/>
                  <a:gd name="connsiteX6" fmla="*/ 289403 w 571820"/>
                  <a:gd name="connsiteY6" fmla="*/ 1308541 h 1314890"/>
                  <a:gd name="connsiteX7" fmla="*/ 289403 w 571820"/>
                  <a:gd name="connsiteY7" fmla="*/ 1314890 h 1314890"/>
                  <a:gd name="connsiteX8" fmla="*/ 287393 w 571820"/>
                  <a:gd name="connsiteY8" fmla="*/ 1313063 h 1314890"/>
                  <a:gd name="connsiteX9" fmla="*/ 285910 w 571820"/>
                  <a:gd name="connsiteY9" fmla="*/ 1311715 h 1314890"/>
                  <a:gd name="connsiteX10" fmla="*/ 282417 w 571820"/>
                  <a:gd name="connsiteY10" fmla="*/ 1314890 h 1314890"/>
                  <a:gd name="connsiteX11" fmla="*/ 282417 w 571820"/>
                  <a:gd name="connsiteY11" fmla="*/ 1308540 h 1314890"/>
                  <a:gd name="connsiteX12" fmla="*/ 262617 w 571820"/>
                  <a:gd name="connsiteY12" fmla="*/ 1290545 h 1314890"/>
                  <a:gd name="connsiteX13" fmla="*/ 0 w 571820"/>
                  <a:gd name="connsiteY13" fmla="*/ 656531 h 1314890"/>
                  <a:gd name="connsiteX14" fmla="*/ 262617 w 571820"/>
                  <a:gd name="connsiteY14" fmla="*/ 22518 h 1314890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82417 w 571820"/>
                  <a:gd name="connsiteY10" fmla="*/ 1307192 h 1313542"/>
                  <a:gd name="connsiteX11" fmla="*/ 262617 w 571820"/>
                  <a:gd name="connsiteY11" fmla="*/ 1289197 h 1313542"/>
                  <a:gd name="connsiteX12" fmla="*/ 0 w 571820"/>
                  <a:gd name="connsiteY12" fmla="*/ 655183 h 1313542"/>
                  <a:gd name="connsiteX13" fmla="*/ 262617 w 571820"/>
                  <a:gd name="connsiteY13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62617 w 571820"/>
                  <a:gd name="connsiteY10" fmla="*/ 1289197 h 1313542"/>
                  <a:gd name="connsiteX11" fmla="*/ 0 w 571820"/>
                  <a:gd name="connsiteY11" fmla="*/ 655183 h 1313542"/>
                  <a:gd name="connsiteX12" fmla="*/ 262617 w 571820"/>
                  <a:gd name="connsiteY12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62617 w 571820"/>
                  <a:gd name="connsiteY9" fmla="*/ 1289197 h 1313542"/>
                  <a:gd name="connsiteX10" fmla="*/ 0 w 571820"/>
                  <a:gd name="connsiteY10" fmla="*/ 655183 h 1313542"/>
                  <a:gd name="connsiteX11" fmla="*/ 262617 w 571820"/>
                  <a:gd name="connsiteY11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62617 w 571820"/>
                  <a:gd name="connsiteY8" fmla="*/ 1289197 h 1313542"/>
                  <a:gd name="connsiteX9" fmla="*/ 0 w 571820"/>
                  <a:gd name="connsiteY9" fmla="*/ 655183 h 1313542"/>
                  <a:gd name="connsiteX10" fmla="*/ 262617 w 571820"/>
                  <a:gd name="connsiteY10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62617 w 571820"/>
                  <a:gd name="connsiteY7" fmla="*/ 1289197 h 1313542"/>
                  <a:gd name="connsiteX8" fmla="*/ 0 w 571820"/>
                  <a:gd name="connsiteY8" fmla="*/ 655183 h 1313542"/>
                  <a:gd name="connsiteX9" fmla="*/ 262617 w 571820"/>
                  <a:gd name="connsiteY9" fmla="*/ 21170 h 1313542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9403 w 571820"/>
                  <a:gd name="connsiteY5" fmla="*/ 1307193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5832 w 571820"/>
                  <a:gd name="connsiteY5" fmla="*/ 1311956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11956"/>
                  <a:gd name="connsiteX1" fmla="*/ 285910 w 571820"/>
                  <a:gd name="connsiteY1" fmla="*/ 0 h 1311956"/>
                  <a:gd name="connsiteX2" fmla="*/ 309203 w 571820"/>
                  <a:gd name="connsiteY2" fmla="*/ 21170 h 1311956"/>
                  <a:gd name="connsiteX3" fmla="*/ 571820 w 571820"/>
                  <a:gd name="connsiteY3" fmla="*/ 655184 h 1311956"/>
                  <a:gd name="connsiteX4" fmla="*/ 309203 w 571820"/>
                  <a:gd name="connsiteY4" fmla="*/ 1289197 h 1311956"/>
                  <a:gd name="connsiteX5" fmla="*/ 285832 w 571820"/>
                  <a:gd name="connsiteY5" fmla="*/ 1311956 h 1311956"/>
                  <a:gd name="connsiteX6" fmla="*/ 262617 w 571820"/>
                  <a:gd name="connsiteY6" fmla="*/ 1289197 h 1311956"/>
                  <a:gd name="connsiteX7" fmla="*/ 0 w 571820"/>
                  <a:gd name="connsiteY7" fmla="*/ 655183 h 1311956"/>
                  <a:gd name="connsiteX8" fmla="*/ 262617 w 571820"/>
                  <a:gd name="connsiteY8" fmla="*/ 21170 h 131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820" h="1311956">
                    <a:moveTo>
                      <a:pt x="262617" y="21170"/>
                    </a:moveTo>
                    <a:lnTo>
                      <a:pt x="285910" y="0"/>
                    </a:lnTo>
                    <a:lnTo>
                      <a:pt x="309203" y="21170"/>
                    </a:lnTo>
                    <a:cubicBezTo>
                      <a:pt x="471461" y="183428"/>
                      <a:pt x="571820" y="407586"/>
                      <a:pt x="571820" y="655184"/>
                    </a:cubicBezTo>
                    <a:cubicBezTo>
                      <a:pt x="571820" y="902781"/>
                      <a:pt x="471461" y="1126939"/>
                      <a:pt x="309203" y="1289197"/>
                    </a:cubicBezTo>
                    <a:lnTo>
                      <a:pt x="285832" y="1311956"/>
                    </a:lnTo>
                    <a:lnTo>
                      <a:pt x="262617" y="1289197"/>
                    </a:lnTo>
                    <a:cubicBezTo>
                      <a:pt x="100359" y="1126938"/>
                      <a:pt x="0" y="902781"/>
                      <a:pt x="0" y="655183"/>
                    </a:cubicBezTo>
                    <a:cubicBezTo>
                      <a:pt x="0" y="407586"/>
                      <a:pt x="100359" y="183428"/>
                      <a:pt x="262617" y="2117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803A57D6-0C36-4560-A08A-16768551EF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68695" y="4330454"/>
                <a:ext cx="0" cy="162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74758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B794F-0C7D-47A6-A355-9B54F3A08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18BEFC-5F95-43C3-A662-CF24426CB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79500" y="1790700"/>
            <a:ext cx="10026650" cy="3978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20A41-C226-41AB-8766-C9BF3E9BF9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795E9-017B-4505-810D-A5F553A56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6A1BD-3429-4C11-B230-8AD083EC3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553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A11CA2-18BF-408B-A40C-B43A0A7B80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99079" y="1079500"/>
            <a:ext cx="1292662" cy="4689476"/>
          </a:xfrm>
        </p:spPr>
        <p:txBody>
          <a:bodyPr vert="eaVer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E424B6-12FC-41A1-AF7C-7E3931D972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79499" y="1079500"/>
            <a:ext cx="8495943" cy="46894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CF957-F921-48CF-97FE-91190C1AE9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3F49D-6E0C-47F7-BAAD-A427913DC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8A122-F390-46CF-BECF-3AE05CA58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380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A217A-A229-4751-8D09-0CAD914F6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DEA33-60C3-4B28-B3EF-E93D6D46A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7D3B28-C66B-4279-AB67-2BC1D01239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8FF39-A0DA-4F77-9297-B83C86B57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7D65A-9D4E-42F6-A8BF-1EEAFB180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97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017BB-B242-4CC6-887C-83E08CE2D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2252663"/>
            <a:ext cx="4457700" cy="2349500"/>
          </a:xfrm>
        </p:spPr>
        <p:txBody>
          <a:bodyPr anchor="ctr" anchorCtr="0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695823-EA83-493F-8FEC-C72B5B9CF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54800" y="2252664"/>
            <a:ext cx="4451348" cy="2349500"/>
          </a:xfrm>
        </p:spPr>
        <p:txBody>
          <a:bodyPr anchor="ctr" anchorCtr="0"/>
          <a:lstStyle>
            <a:lvl1pPr marL="0" indent="0">
              <a:buNone/>
              <a:defRPr sz="2400" i="1">
                <a:solidFill>
                  <a:schemeClr val="tx1">
                    <a:alpha val="7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08E54-36BB-4AB4-BE1F-5FA8207BEA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453A6A-C55A-40A1-A3BB-DB417047F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6E656-7AC0-4BD3-AFE5-4B5122E2F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‹Nº›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9ABE19D-0B51-4388-93D1-0CD6B767115D}"/>
              </a:ext>
            </a:extLst>
          </p:cNvPr>
          <p:cNvGrpSpPr/>
          <p:nvPr/>
        </p:nvGrpSpPr>
        <p:grpSpPr>
          <a:xfrm>
            <a:off x="999771" y="932104"/>
            <a:ext cx="913428" cy="1032464"/>
            <a:chOff x="999771" y="932104"/>
            <a:chExt cx="913428" cy="1032464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6226ED6-7133-4222-9552-0EA4B1B3C9FB}"/>
                </a:ext>
              </a:extLst>
            </p:cNvPr>
            <p:cNvGrpSpPr/>
            <p:nvPr/>
          </p:nvGrpSpPr>
          <p:grpSpPr>
            <a:xfrm rot="8100000" flipV="1">
              <a:off x="1047457" y="1290386"/>
              <a:ext cx="865742" cy="628383"/>
              <a:chOff x="558167" y="958515"/>
              <a:chExt cx="865742" cy="628383"/>
            </a:xfrm>
            <a:solidFill>
              <a:schemeClr val="accent3"/>
            </a:solidFill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E810E40-D42F-4034-93BA-54446465D20B}"/>
                  </a:ext>
                </a:extLst>
              </p:cNvPr>
              <p:cNvSpPr/>
              <p:nvPr/>
            </p:nvSpPr>
            <p:spPr>
              <a:xfrm rot="8100000" flipH="1">
                <a:off x="558167" y="1122160"/>
                <a:ext cx="464738" cy="464738"/>
              </a:xfrm>
              <a:custGeom>
                <a:avLst/>
                <a:gdLst>
                  <a:gd name="connsiteX0" fmla="*/ 446142 w 464738"/>
                  <a:gd name="connsiteY0" fmla="*/ 464738 h 464738"/>
                  <a:gd name="connsiteX1" fmla="*/ 130673 w 464738"/>
                  <a:gd name="connsiteY1" fmla="*/ 334066 h 464738"/>
                  <a:gd name="connsiteX2" fmla="*/ 0 w 464738"/>
                  <a:gd name="connsiteY2" fmla="*/ 18596 h 464738"/>
                  <a:gd name="connsiteX3" fmla="*/ 836 w 464738"/>
                  <a:gd name="connsiteY3" fmla="*/ 1089 h 464738"/>
                  <a:gd name="connsiteX4" fmla="*/ 606 w 464738"/>
                  <a:gd name="connsiteY4" fmla="*/ 859 h 464738"/>
                  <a:gd name="connsiteX5" fmla="*/ 848 w 464738"/>
                  <a:gd name="connsiteY5" fmla="*/ 848 h 464738"/>
                  <a:gd name="connsiteX6" fmla="*/ 859 w 464738"/>
                  <a:gd name="connsiteY6" fmla="*/ 606 h 464738"/>
                  <a:gd name="connsiteX7" fmla="*/ 1089 w 464738"/>
                  <a:gd name="connsiteY7" fmla="*/ 836 h 464738"/>
                  <a:gd name="connsiteX8" fmla="*/ 18596 w 464738"/>
                  <a:gd name="connsiteY8" fmla="*/ 0 h 464738"/>
                  <a:gd name="connsiteX9" fmla="*/ 334066 w 464738"/>
                  <a:gd name="connsiteY9" fmla="*/ 130672 h 464738"/>
                  <a:gd name="connsiteX10" fmla="*/ 464738 w 464738"/>
                  <a:gd name="connsiteY10" fmla="*/ 446142 h 464738"/>
                  <a:gd name="connsiteX11" fmla="*/ 463902 w 464738"/>
                  <a:gd name="connsiteY11" fmla="*/ 463650 h 464738"/>
                  <a:gd name="connsiteX12" fmla="*/ 464132 w 464738"/>
                  <a:gd name="connsiteY12" fmla="*/ 463880 h 464738"/>
                  <a:gd name="connsiteX13" fmla="*/ 463891 w 464738"/>
                  <a:gd name="connsiteY13" fmla="*/ 463892 h 464738"/>
                  <a:gd name="connsiteX14" fmla="*/ 463879 w 464738"/>
                  <a:gd name="connsiteY14" fmla="*/ 464132 h 464738"/>
                  <a:gd name="connsiteX15" fmla="*/ 463650 w 464738"/>
                  <a:gd name="connsiteY15" fmla="*/ 463903 h 464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8" h="464738">
                    <a:moveTo>
                      <a:pt x="446142" y="464738"/>
                    </a:moveTo>
                    <a:cubicBezTo>
                      <a:pt x="331965" y="464738"/>
                      <a:pt x="217787" y="421181"/>
                      <a:pt x="130673" y="334066"/>
                    </a:cubicBezTo>
                    <a:cubicBezTo>
                      <a:pt x="43558" y="246952"/>
                      <a:pt x="1" y="132774"/>
                      <a:pt x="0" y="18596"/>
                    </a:cubicBezTo>
                    <a:lnTo>
                      <a:pt x="836" y="1089"/>
                    </a:lnTo>
                    <a:lnTo>
                      <a:pt x="606" y="859"/>
                    </a:lnTo>
                    <a:lnTo>
                      <a:pt x="848" y="848"/>
                    </a:lnTo>
                    <a:lnTo>
                      <a:pt x="859" y="606"/>
                    </a:lnTo>
                    <a:lnTo>
                      <a:pt x="1089" y="836"/>
                    </a:lnTo>
                    <a:lnTo>
                      <a:pt x="18596" y="0"/>
                    </a:lnTo>
                    <a:cubicBezTo>
                      <a:pt x="132774" y="0"/>
                      <a:pt x="246951" y="43557"/>
                      <a:pt x="334066" y="130672"/>
                    </a:cubicBezTo>
                    <a:cubicBezTo>
                      <a:pt x="421181" y="217787"/>
                      <a:pt x="464738" y="331964"/>
                      <a:pt x="464738" y="446142"/>
                    </a:cubicBezTo>
                    <a:lnTo>
                      <a:pt x="463902" y="463650"/>
                    </a:lnTo>
                    <a:lnTo>
                      <a:pt x="464132" y="463880"/>
                    </a:lnTo>
                    <a:lnTo>
                      <a:pt x="463891" y="463892"/>
                    </a:lnTo>
                    <a:lnTo>
                      <a:pt x="463879" y="464132"/>
                    </a:lnTo>
                    <a:lnTo>
                      <a:pt x="463650" y="463903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0F6BFC2-CA89-42B8-8A5A-E9F26BA87FBB}"/>
                  </a:ext>
                </a:extLst>
              </p:cNvPr>
              <p:cNvSpPr/>
              <p:nvPr/>
            </p:nvSpPr>
            <p:spPr>
              <a:xfrm rot="5400000" flipH="1">
                <a:off x="959170" y="958515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CA36485-DC1D-48C9-91B2-425DBC66D471}"/>
                </a:ext>
              </a:extLst>
            </p:cNvPr>
            <p:cNvGrpSpPr/>
            <p:nvPr/>
          </p:nvGrpSpPr>
          <p:grpSpPr>
            <a:xfrm rot="10800000" flipH="1" flipV="1">
              <a:off x="999771" y="932104"/>
              <a:ext cx="864005" cy="1032464"/>
              <a:chOff x="2207971" y="2384401"/>
              <a:chExt cx="864005" cy="1032464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ACF276E-196C-4923-B7D1-48A8E6A1669C}"/>
                  </a:ext>
                </a:extLst>
              </p:cNvPr>
              <p:cNvSpPr/>
              <p:nvPr/>
            </p:nvSpPr>
            <p:spPr>
              <a:xfrm rot="13500000">
                <a:off x="2207971" y="2856305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FE3686C-DFF6-4995-81B8-FA38F5BB0401}"/>
                  </a:ext>
                </a:extLst>
              </p:cNvPr>
              <p:cNvSpPr/>
              <p:nvPr/>
            </p:nvSpPr>
            <p:spPr>
              <a:xfrm rot="10800000">
                <a:off x="2607238" y="2688467"/>
                <a:ext cx="464738" cy="464738"/>
              </a:xfrm>
              <a:custGeom>
                <a:avLst/>
                <a:gdLst>
                  <a:gd name="connsiteX0" fmla="*/ 446142 w 464738"/>
                  <a:gd name="connsiteY0" fmla="*/ 464738 h 464738"/>
                  <a:gd name="connsiteX1" fmla="*/ 130673 w 464738"/>
                  <a:gd name="connsiteY1" fmla="*/ 334066 h 464738"/>
                  <a:gd name="connsiteX2" fmla="*/ 0 w 464738"/>
                  <a:gd name="connsiteY2" fmla="*/ 18596 h 464738"/>
                  <a:gd name="connsiteX3" fmla="*/ 836 w 464738"/>
                  <a:gd name="connsiteY3" fmla="*/ 1089 h 464738"/>
                  <a:gd name="connsiteX4" fmla="*/ 606 w 464738"/>
                  <a:gd name="connsiteY4" fmla="*/ 859 h 464738"/>
                  <a:gd name="connsiteX5" fmla="*/ 848 w 464738"/>
                  <a:gd name="connsiteY5" fmla="*/ 848 h 464738"/>
                  <a:gd name="connsiteX6" fmla="*/ 859 w 464738"/>
                  <a:gd name="connsiteY6" fmla="*/ 606 h 464738"/>
                  <a:gd name="connsiteX7" fmla="*/ 1089 w 464738"/>
                  <a:gd name="connsiteY7" fmla="*/ 836 h 464738"/>
                  <a:gd name="connsiteX8" fmla="*/ 18596 w 464738"/>
                  <a:gd name="connsiteY8" fmla="*/ 0 h 464738"/>
                  <a:gd name="connsiteX9" fmla="*/ 334066 w 464738"/>
                  <a:gd name="connsiteY9" fmla="*/ 130672 h 464738"/>
                  <a:gd name="connsiteX10" fmla="*/ 464738 w 464738"/>
                  <a:gd name="connsiteY10" fmla="*/ 446142 h 464738"/>
                  <a:gd name="connsiteX11" fmla="*/ 463902 w 464738"/>
                  <a:gd name="connsiteY11" fmla="*/ 463650 h 464738"/>
                  <a:gd name="connsiteX12" fmla="*/ 464132 w 464738"/>
                  <a:gd name="connsiteY12" fmla="*/ 463880 h 464738"/>
                  <a:gd name="connsiteX13" fmla="*/ 463891 w 464738"/>
                  <a:gd name="connsiteY13" fmla="*/ 463892 h 464738"/>
                  <a:gd name="connsiteX14" fmla="*/ 463879 w 464738"/>
                  <a:gd name="connsiteY14" fmla="*/ 464132 h 464738"/>
                  <a:gd name="connsiteX15" fmla="*/ 463650 w 464738"/>
                  <a:gd name="connsiteY15" fmla="*/ 463903 h 464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8" h="464738">
                    <a:moveTo>
                      <a:pt x="446142" y="464738"/>
                    </a:moveTo>
                    <a:cubicBezTo>
                      <a:pt x="331965" y="464738"/>
                      <a:pt x="217787" y="421181"/>
                      <a:pt x="130673" y="334066"/>
                    </a:cubicBezTo>
                    <a:cubicBezTo>
                      <a:pt x="43558" y="246952"/>
                      <a:pt x="1" y="132774"/>
                      <a:pt x="0" y="18596"/>
                    </a:cubicBezTo>
                    <a:lnTo>
                      <a:pt x="836" y="1089"/>
                    </a:lnTo>
                    <a:lnTo>
                      <a:pt x="606" y="859"/>
                    </a:lnTo>
                    <a:lnTo>
                      <a:pt x="848" y="848"/>
                    </a:lnTo>
                    <a:lnTo>
                      <a:pt x="859" y="606"/>
                    </a:lnTo>
                    <a:lnTo>
                      <a:pt x="1089" y="836"/>
                    </a:lnTo>
                    <a:lnTo>
                      <a:pt x="18596" y="0"/>
                    </a:lnTo>
                    <a:cubicBezTo>
                      <a:pt x="132774" y="0"/>
                      <a:pt x="246951" y="43557"/>
                      <a:pt x="334066" y="130672"/>
                    </a:cubicBezTo>
                    <a:cubicBezTo>
                      <a:pt x="421181" y="217787"/>
                      <a:pt x="464738" y="331964"/>
                      <a:pt x="464738" y="446142"/>
                    </a:cubicBezTo>
                    <a:lnTo>
                      <a:pt x="463902" y="463650"/>
                    </a:lnTo>
                    <a:lnTo>
                      <a:pt x="464132" y="463880"/>
                    </a:lnTo>
                    <a:lnTo>
                      <a:pt x="463891" y="463892"/>
                    </a:lnTo>
                    <a:lnTo>
                      <a:pt x="463879" y="464132"/>
                    </a:lnTo>
                    <a:lnTo>
                      <a:pt x="463650" y="463903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9DCBF653-CCB9-47B2-9DD9-68847A45D82D}"/>
                  </a:ext>
                </a:extLst>
              </p:cNvPr>
              <p:cNvGrpSpPr/>
              <p:nvPr/>
            </p:nvGrpSpPr>
            <p:grpSpPr>
              <a:xfrm>
                <a:off x="2440769" y="2384401"/>
                <a:ext cx="313009" cy="1032464"/>
                <a:chOff x="2440769" y="2384401"/>
                <a:chExt cx="313009" cy="1032464"/>
              </a:xfrm>
            </p:grpSpPr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7F081A1F-C7C9-4907-AAED-B4E9B64973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H="1">
                  <a:off x="2440769" y="2516865"/>
                  <a:ext cx="0" cy="90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34F8F89A-0719-4D9A-8379-9EEBD72010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8100000" flipH="1">
                  <a:off x="2753778" y="2384401"/>
                  <a:ext cx="0" cy="90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7AA5779-FF0F-4ACF-A56C-710A4CDEC8A3}"/>
              </a:ext>
            </a:extLst>
          </p:cNvPr>
          <p:cNvGrpSpPr/>
          <p:nvPr/>
        </p:nvGrpSpPr>
        <p:grpSpPr>
          <a:xfrm>
            <a:off x="1437136" y="649304"/>
            <a:ext cx="388541" cy="388541"/>
            <a:chOff x="5752675" y="5440856"/>
            <a:chExt cx="388541" cy="38854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F0ADB13-4626-4F84-B513-0B58E65C248E}"/>
                </a:ext>
              </a:extLst>
            </p:cNvPr>
            <p:cNvSpPr/>
            <p:nvPr/>
          </p:nvSpPr>
          <p:spPr>
            <a:xfrm rot="10800000">
              <a:off x="5800801" y="5488982"/>
              <a:ext cx="340415" cy="340415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F46BC46-AD78-4932-95BA-D3009154CA7A}"/>
                </a:ext>
              </a:extLst>
            </p:cNvPr>
            <p:cNvSpPr/>
            <p:nvPr/>
          </p:nvSpPr>
          <p:spPr>
            <a:xfrm>
              <a:off x="5752675" y="5440856"/>
              <a:ext cx="340415" cy="340415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38118F0-6EA8-4901-9161-9101C6DDD97E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26000" y="342900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838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D013D-A80D-4455-B886-0C344829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9D3AB-20B9-4D90-8106-506F443682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5850" y="1790700"/>
            <a:ext cx="4740150" cy="397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F9DF39-257F-4C10-A7B4-1AA1C66F2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6000" y="1790700"/>
            <a:ext cx="4740150" cy="397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E57E5E-B324-4633-AB65-4A53498B9F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42A16D-8423-4C91-B839-F95380250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3AD46B-C875-4F91-8991-4A4E5D768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248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170C3-74D3-4445-A879-4F7CF42ED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11238"/>
            <a:ext cx="10026650" cy="655637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B64494-3C1C-49FE-ADB2-6F41CEEA8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500" y="1854200"/>
            <a:ext cx="4741200" cy="553998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EE19A6-8340-43A4-9B30-A27DEB9E2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9500" y="2525561"/>
            <a:ext cx="4741200" cy="3243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9D4B31-0090-483A-BF84-CEA2B22D51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64950" y="1854200"/>
            <a:ext cx="4741200" cy="553998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8DB9E9-0BD8-4F85-9342-5C5BA0D35C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64950" y="2525560"/>
            <a:ext cx="4741200" cy="3243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AE3D3E-6168-45C3-BAB4-04FFFB9835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8F8D02-7CCF-4321-847A-CD553E52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966368-2A9A-4617-A2A9-E4E9ACD06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809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0855A-C7D7-455F-BD47-AB4221DD0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79500"/>
            <a:ext cx="10026650" cy="4689475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29F6FD-C2F8-4688-B52A-ED76F48B8B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358F0F-237C-4F8E-A5A7-48269F700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C3629E-70C3-44A4-A268-2194CD42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149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0232D4-EC56-49D3-B967-D972B5E5E2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2C3171-136A-405F-B1CF-C0DAFAA21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523E7E-BA29-40D2-BE24-10E7F7050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264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607EF-706F-47DD-B487-7C3E4EDE1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607" y="1011238"/>
            <a:ext cx="3906000" cy="12924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98442-7D9F-4D62-866B-FBA382F06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7200" y="955230"/>
            <a:ext cx="5583193" cy="4813745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4800"/>
            </a:lvl1pPr>
            <a:lvl2pPr marL="0">
              <a:lnSpc>
                <a:spcPct val="100000"/>
              </a:lnSpc>
              <a:defRPr sz="4800"/>
            </a:lvl2pPr>
            <a:lvl3pPr marL="0" indent="0">
              <a:buNone/>
              <a:defRPr sz="2000"/>
            </a:lvl3pPr>
            <a:lvl4pPr marL="0">
              <a:defRPr sz="2000"/>
            </a:lvl4pPr>
            <a:lvl5pPr marL="360000"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7D1DB7-AC43-460E-B3C5-9F8B37D1B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9499" y="2664000"/>
            <a:ext cx="3905999" cy="3106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0C5DE9-6995-4F6E-AF64-6CE9A67797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8BC655-2B4D-48CA-90B9-740400332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14A7E0-1D83-4CE0-9FFE-3EEE2B3C2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266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F7F85-950A-4BED-AE31-5C85DE4FA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1" y="1011238"/>
            <a:ext cx="3905250" cy="1292662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13A008-3741-4305-8A06-C0D8404A3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7200" y="531813"/>
            <a:ext cx="6113812" cy="578484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2ADC63-3365-4920-AF26-600F4D2EA5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9500" y="2663825"/>
            <a:ext cx="3905250" cy="31051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161BE-EF8B-4F4D-8197-61442EBC46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D37897-BFE5-414E-9334-53116988D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5BF024-9A20-4B80-976D-420DCCD16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33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700152-D18D-4405-8FB2-5985831B5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11238"/>
            <a:ext cx="10026650" cy="6556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E92E1-0C4A-474E-8E29-8DB404101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500" y="1790700"/>
            <a:ext cx="10026650" cy="397827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2E245-B48B-4526-8D2D-9475E64B06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4F0E216-BA48-4F04-AC4F-645AA0DD6AC6}" type="datetimeFigureOut">
              <a:rPr lang="en-US" smtClean="0"/>
              <a:pPr/>
              <a:t>3/19/2026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0FE5C-A494-40F2-A357-786AFFA631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686A1-EDE2-44D9-A671-F708A6F883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D39607A7-8386-47DB-8578-DDEDD194E5D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8084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 cap="all" spc="4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25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Tx/>
        <a:buNone/>
        <a:defRPr sz="2000" i="1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Tx/>
        <a:buNone/>
        <a:defRPr sz="2000" i="1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agora.xtec.cat/iesguindavols/treballs-de-recerca/" TargetMode="Externa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blog.unportal.net/canvis-batxillerat-treball-recerca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2C627EC6-61A4-4CA2-925A-D9C31421C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Estructura blanca">
            <a:extLst>
              <a:ext uri="{FF2B5EF4-FFF2-40B4-BE49-F238E27FC236}">
                <a16:creationId xmlns:a16="http://schemas.microsoft.com/office/drawing/2014/main" id="{61C7BCCE-D2ED-6A3A-1EF6-9B712CA93A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243"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CFF721F-42C9-4574-9E34-03AD6C9BB353}"/>
              </a:ext>
            </a:extLst>
          </p:cNvPr>
          <p:cNvSpPr/>
          <p:nvPr/>
        </p:nvSpPr>
        <p:spPr>
          <a:xfrm>
            <a:off x="5832948" y="364440"/>
            <a:ext cx="5610225" cy="21335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D23BD68D-C24B-4648-AFF5-45375FB18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530" y="799982"/>
            <a:ext cx="4925060" cy="1274359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ADAD04CB-96CA-455F-9B0D-37A02B0A0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024" y="3226983"/>
            <a:ext cx="6795125" cy="2880373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0B40422E-786F-4422-840C-2B63D3D21BF3}"/>
              </a:ext>
            </a:extLst>
          </p:cNvPr>
          <p:cNvSpPr txBox="1"/>
          <p:nvPr/>
        </p:nvSpPr>
        <p:spPr>
          <a:xfrm>
            <a:off x="1203799" y="577926"/>
            <a:ext cx="46291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dirty="0" err="1">
                <a:solidFill>
                  <a:schemeClr val="bg1"/>
                </a:solidFill>
                <a:latin typeface="Cooper Black" panose="0208090404030B020404" pitchFamily="18" charset="0"/>
              </a:rPr>
              <a:t>Treballs</a:t>
            </a:r>
            <a:r>
              <a:rPr lang="es-ES_tradnl" sz="4800" dirty="0">
                <a:solidFill>
                  <a:schemeClr val="bg1"/>
                </a:solidFill>
                <a:latin typeface="Cooper Black" panose="0208090404030B020404" pitchFamily="18" charset="0"/>
              </a:rPr>
              <a:t> </a:t>
            </a:r>
          </a:p>
          <a:p>
            <a:r>
              <a:rPr lang="es-ES_tradnl" sz="4800" dirty="0">
                <a:solidFill>
                  <a:schemeClr val="bg1"/>
                </a:solidFill>
                <a:latin typeface="Cooper Black" panose="0208090404030B020404" pitchFamily="18" charset="0"/>
              </a:rPr>
              <a:t>de Recerca </a:t>
            </a:r>
          </a:p>
          <a:p>
            <a:r>
              <a:rPr lang="es-ES_tradnl" sz="4800" dirty="0">
                <a:solidFill>
                  <a:schemeClr val="bg1"/>
                </a:solidFill>
                <a:latin typeface="Cooper Black" panose="0208090404030B020404" pitchFamily="18" charset="0"/>
              </a:rPr>
              <a:t>de </a:t>
            </a:r>
            <a:r>
              <a:rPr lang="es-ES_tradnl" sz="4800" dirty="0" err="1">
                <a:solidFill>
                  <a:schemeClr val="bg1"/>
                </a:solidFill>
                <a:latin typeface="Cooper Black" panose="0208090404030B020404" pitchFamily="18" charset="0"/>
              </a:rPr>
              <a:t>Batxillerat</a:t>
            </a:r>
            <a:r>
              <a:rPr lang="es-ES_tradnl" sz="4800" dirty="0">
                <a:solidFill>
                  <a:schemeClr val="bg1"/>
                </a:solidFill>
                <a:latin typeface="Cooper Black" panose="0208090404030B020404" pitchFamily="18" charset="0"/>
              </a:rPr>
              <a:t> </a:t>
            </a:r>
          </a:p>
        </p:txBody>
      </p:sp>
      <p:pic>
        <p:nvPicPr>
          <p:cNvPr id="3" name="Imagen 2">
            <a:hlinkClick r:id="rId5"/>
            <a:extLst>
              <a:ext uri="{FF2B5EF4-FFF2-40B4-BE49-F238E27FC236}">
                <a16:creationId xmlns:a16="http://schemas.microsoft.com/office/drawing/2014/main" id="{F9D34C03-F721-4403-933F-0DF03F52B63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4972" y="2673425"/>
            <a:ext cx="3063835" cy="3971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367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2C627EC6-61A4-4CA2-925A-D9C31421C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Estructura blanca">
            <a:extLst>
              <a:ext uri="{FF2B5EF4-FFF2-40B4-BE49-F238E27FC236}">
                <a16:creationId xmlns:a16="http://schemas.microsoft.com/office/drawing/2014/main" id="{61C7BCCE-D2ED-6A3A-1EF6-9B712CA93A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243"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CFF721F-42C9-4574-9E34-03AD6C9BB353}"/>
              </a:ext>
            </a:extLst>
          </p:cNvPr>
          <p:cNvSpPr/>
          <p:nvPr/>
        </p:nvSpPr>
        <p:spPr>
          <a:xfrm>
            <a:off x="9357200" y="198002"/>
            <a:ext cx="2558576" cy="10044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D23BD68D-C24B-4648-AFF5-45375FB18B2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166" y="430805"/>
            <a:ext cx="2082644" cy="538884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0B40422E-786F-4422-840C-2B63D3D21BF3}"/>
              </a:ext>
            </a:extLst>
          </p:cNvPr>
          <p:cNvSpPr txBox="1"/>
          <p:nvPr/>
        </p:nvSpPr>
        <p:spPr>
          <a:xfrm>
            <a:off x="384649" y="198002"/>
            <a:ext cx="4629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solidFill>
                  <a:schemeClr val="bg1"/>
                </a:solidFill>
                <a:latin typeface="Cooper Black" panose="0208090404030B020404" pitchFamily="18" charset="0"/>
              </a:rPr>
              <a:t>Treballs</a:t>
            </a:r>
            <a:r>
              <a:rPr lang="es-ES_tradnl" dirty="0">
                <a:solidFill>
                  <a:schemeClr val="bg1"/>
                </a:solidFill>
                <a:latin typeface="Cooper Black" panose="0208090404030B020404" pitchFamily="18" charset="0"/>
              </a:rPr>
              <a:t>  de Recerca de </a:t>
            </a:r>
            <a:r>
              <a:rPr lang="es-ES_tradnl" dirty="0" err="1">
                <a:solidFill>
                  <a:schemeClr val="bg1"/>
                </a:solidFill>
                <a:latin typeface="Cooper Black" panose="0208090404030B020404" pitchFamily="18" charset="0"/>
              </a:rPr>
              <a:t>Batxillerat</a:t>
            </a:r>
            <a:r>
              <a:rPr lang="es-ES_tradnl" dirty="0">
                <a:solidFill>
                  <a:schemeClr val="bg1"/>
                </a:solidFill>
                <a:latin typeface="Cooper Black" panose="0208090404030B020404" pitchFamily="18" charset="0"/>
              </a:rPr>
              <a:t>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553F16C-1867-4420-B7F4-09D23BE8A548}"/>
              </a:ext>
            </a:extLst>
          </p:cNvPr>
          <p:cNvSpPr txBox="1"/>
          <p:nvPr/>
        </p:nvSpPr>
        <p:spPr>
          <a:xfrm>
            <a:off x="628650" y="691327"/>
            <a:ext cx="10582275" cy="6042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960"/>
              </a:spcAft>
            </a:pPr>
            <a:r>
              <a:rPr lang="ca-ES" sz="3200" b="1" dirty="0">
                <a:solidFill>
                  <a:srgbClr val="000000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C</a:t>
            </a:r>
            <a:r>
              <a:rPr lang="ca-ES" sz="3200" b="1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ompetència en recerca</a:t>
            </a:r>
            <a:endParaRPr lang="ca-ES" sz="3200" dirty="0">
              <a:solidFill>
                <a:srgbClr val="000000"/>
              </a:solidFill>
              <a:effectLst/>
              <a:latin typeface="Corbel" panose="020B0503020204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960"/>
              </a:spcAft>
            </a:pPr>
            <a:r>
              <a:rPr lang="ca-ES" sz="32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útil per a la </a:t>
            </a:r>
            <a:r>
              <a:rPr lang="ca-ES" sz="3200" b="1" dirty="0">
                <a:solidFill>
                  <a:schemeClr val="accent5">
                    <a:lumMod val="75000"/>
                  </a:schemeClr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resolució de problemes </a:t>
            </a:r>
            <a:r>
              <a:rPr lang="ca-ES" sz="32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i dificultats </a:t>
            </a:r>
          </a:p>
          <a:p>
            <a:pPr algn="just">
              <a:spcAft>
                <a:spcPts val="960"/>
              </a:spcAft>
            </a:pPr>
            <a:r>
              <a:rPr lang="ca-ES" sz="3200" dirty="0">
                <a:solidFill>
                  <a:srgbClr val="000000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	</a:t>
            </a:r>
            <a:r>
              <a:rPr lang="ca-ES" sz="32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vida acadèmica del nostre alumnat, </a:t>
            </a:r>
          </a:p>
          <a:p>
            <a:pPr algn="just">
              <a:spcAft>
                <a:spcPts val="960"/>
              </a:spcAft>
            </a:pPr>
            <a:r>
              <a:rPr lang="ca-ES" sz="3200" dirty="0">
                <a:solidFill>
                  <a:srgbClr val="000000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	</a:t>
            </a:r>
            <a:r>
              <a:rPr lang="ca-ES" sz="32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vida en general, professional / personal, </a:t>
            </a:r>
          </a:p>
          <a:p>
            <a:pPr algn="just">
              <a:spcAft>
                <a:spcPts val="960"/>
              </a:spcAft>
            </a:pPr>
            <a:endParaRPr lang="ca-ES" sz="3200" dirty="0">
              <a:solidFill>
                <a:srgbClr val="000000"/>
              </a:solidFill>
              <a:latin typeface="Corbel" panose="020B0503020204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960"/>
              </a:spcAft>
            </a:pPr>
            <a:r>
              <a:rPr lang="ca-ES" sz="32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diverses  vessants:</a:t>
            </a:r>
            <a:endParaRPr lang="ca-E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960"/>
              </a:spcAft>
              <a:buFont typeface="Source Sans Pro" panose="020B0503030403020204" pitchFamily="34" charset="0"/>
              <a:buChar char="-"/>
            </a:pPr>
            <a:r>
              <a:rPr lang="ca-ES" sz="32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competència </a:t>
            </a:r>
            <a:r>
              <a:rPr lang="ca-ES" sz="3200" b="1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creativa</a:t>
            </a:r>
            <a:endParaRPr lang="ca-ES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960"/>
              </a:spcAft>
              <a:buFont typeface="Source Sans Pro" panose="020B0503030403020204" pitchFamily="34" charset="0"/>
              <a:buChar char="-"/>
            </a:pPr>
            <a:r>
              <a:rPr lang="ca-ES" sz="32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competència </a:t>
            </a:r>
            <a:r>
              <a:rPr lang="ca-ES" sz="3200" b="1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organitzativa</a:t>
            </a:r>
            <a:r>
              <a:rPr lang="ca-ES" sz="32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de </a:t>
            </a:r>
            <a:r>
              <a:rPr lang="ca-ES" sz="3200" b="1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gestió</a:t>
            </a:r>
            <a:r>
              <a:rPr lang="ca-ES" sz="32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del temps i dels recursos </a:t>
            </a:r>
            <a:endParaRPr lang="ca-E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960"/>
              </a:spcAft>
              <a:buFont typeface="Source Sans Pro" panose="020B0503030403020204" pitchFamily="34" charset="0"/>
              <a:buChar char="-"/>
            </a:pPr>
            <a:r>
              <a:rPr lang="ca-ES" sz="32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dimensió </a:t>
            </a:r>
            <a:r>
              <a:rPr lang="ca-ES" sz="3200" b="1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comunicativa i social</a:t>
            </a:r>
            <a:endParaRPr lang="ca-ES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304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2C627EC6-61A4-4CA2-925A-D9C31421C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Estructura blanca">
            <a:extLst>
              <a:ext uri="{FF2B5EF4-FFF2-40B4-BE49-F238E27FC236}">
                <a16:creationId xmlns:a16="http://schemas.microsoft.com/office/drawing/2014/main" id="{61C7BCCE-D2ED-6A3A-1EF6-9B712CA93A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243"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CFF721F-42C9-4574-9E34-03AD6C9BB353}"/>
              </a:ext>
            </a:extLst>
          </p:cNvPr>
          <p:cNvSpPr/>
          <p:nvPr/>
        </p:nvSpPr>
        <p:spPr>
          <a:xfrm>
            <a:off x="9357200" y="198002"/>
            <a:ext cx="2558576" cy="10044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D23BD68D-C24B-4648-AFF5-45375FB18B2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166" y="430805"/>
            <a:ext cx="2082644" cy="538884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0B40422E-786F-4422-840C-2B63D3D21BF3}"/>
              </a:ext>
            </a:extLst>
          </p:cNvPr>
          <p:cNvSpPr txBox="1"/>
          <p:nvPr/>
        </p:nvSpPr>
        <p:spPr>
          <a:xfrm>
            <a:off x="384649" y="198002"/>
            <a:ext cx="4629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solidFill>
                  <a:schemeClr val="bg1"/>
                </a:solidFill>
                <a:latin typeface="Cooper Black" panose="0208090404030B020404" pitchFamily="18" charset="0"/>
              </a:rPr>
              <a:t>Treballs</a:t>
            </a:r>
            <a:r>
              <a:rPr lang="es-ES_tradnl" dirty="0">
                <a:solidFill>
                  <a:schemeClr val="bg1"/>
                </a:solidFill>
                <a:latin typeface="Cooper Black" panose="0208090404030B020404" pitchFamily="18" charset="0"/>
              </a:rPr>
              <a:t>  de Recerca de </a:t>
            </a:r>
            <a:r>
              <a:rPr lang="es-ES_tradnl" dirty="0" err="1">
                <a:solidFill>
                  <a:schemeClr val="bg1"/>
                </a:solidFill>
                <a:latin typeface="Cooper Black" panose="0208090404030B020404" pitchFamily="18" charset="0"/>
              </a:rPr>
              <a:t>Batxillerat</a:t>
            </a:r>
            <a:r>
              <a:rPr lang="es-ES_tradnl" dirty="0">
                <a:solidFill>
                  <a:schemeClr val="bg1"/>
                </a:solidFill>
                <a:latin typeface="Cooper Black" panose="0208090404030B020404" pitchFamily="18" charset="0"/>
              </a:rPr>
              <a:t>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553F16C-1867-4420-B7F4-09D23BE8A548}"/>
              </a:ext>
            </a:extLst>
          </p:cNvPr>
          <p:cNvSpPr txBox="1"/>
          <p:nvPr/>
        </p:nvSpPr>
        <p:spPr>
          <a:xfrm>
            <a:off x="692721" y="453789"/>
            <a:ext cx="10582275" cy="6109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960"/>
              </a:spcAft>
            </a:pPr>
            <a:r>
              <a:rPr lang="ca-ES" sz="3200" b="1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Noveta</a:t>
            </a:r>
            <a:r>
              <a:rPr lang="ca-ES" sz="3200" b="1" dirty="0">
                <a:solidFill>
                  <a:srgbClr val="000000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ts</a:t>
            </a:r>
          </a:p>
          <a:p>
            <a:pPr algn="just">
              <a:spcAft>
                <a:spcPts val="960"/>
              </a:spcAft>
            </a:pPr>
            <a:r>
              <a:rPr lang="ca-ES" sz="2400" dirty="0">
                <a:solidFill>
                  <a:schemeClr val="bg1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https://blog.unportal.net/canvis-batxillerat-treball-recerca/</a:t>
            </a:r>
            <a:endParaRPr lang="ca-ES" sz="2400" dirty="0">
              <a:solidFill>
                <a:schemeClr val="bg1"/>
              </a:solidFill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960"/>
              </a:spcAft>
            </a:pPr>
            <a:r>
              <a:rPr lang="ca-ES" sz="2800" dirty="0">
                <a:solidFill>
                  <a:schemeClr val="bg1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Recent requ</a:t>
            </a:r>
            <a:r>
              <a:rPr lang="ca-ES" sz="2800" dirty="0">
                <a:solidFill>
                  <a:schemeClr val="bg1"/>
                </a:solidFill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eriment del Ministeri d’Educació al Dept. Educació </a:t>
            </a:r>
          </a:p>
          <a:p>
            <a:pPr algn="just">
              <a:spcAft>
                <a:spcPts val="960"/>
              </a:spcAft>
            </a:pPr>
            <a:r>
              <a:rPr lang="ca-ES" sz="2800" dirty="0">
                <a:solidFill>
                  <a:schemeClr val="bg1"/>
                </a:solidFill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		llei estatal LOMLOE</a:t>
            </a:r>
            <a:endParaRPr lang="ca-ES" sz="2800" dirty="0">
              <a:solidFill>
                <a:srgbClr val="000000"/>
              </a:solidFill>
              <a:effectLst/>
              <a:latin typeface="Corbel" panose="020B0503020204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960"/>
              </a:spcAft>
            </a:pPr>
            <a:r>
              <a:rPr lang="ca-ES" sz="32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Estudiants que inicien el Batxillerat el curs </a:t>
            </a:r>
            <a:r>
              <a:rPr lang="ca-ES" sz="3600" b="1" dirty="0">
                <a:solidFill>
                  <a:schemeClr val="accent5">
                    <a:lumMod val="75000"/>
                  </a:schemeClr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2025-2026</a:t>
            </a:r>
            <a:endParaRPr lang="ca-ES" sz="3200" dirty="0">
              <a:solidFill>
                <a:srgbClr val="000000"/>
              </a:solidFill>
              <a:effectLst/>
              <a:latin typeface="Corbel" panose="020B0503020204020204" pitchFamily="34" charset="0"/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960"/>
              </a:spcAft>
              <a:buFont typeface="Wingdings" panose="05000000000000000000" pitchFamily="2" charset="2"/>
              <a:buChar char="q"/>
            </a:pPr>
            <a:r>
              <a:rPr lang="ca-ES" sz="3200" dirty="0">
                <a:solidFill>
                  <a:srgbClr val="000000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ponderació del TR en la nota de l’expedient de Batxillerat</a:t>
            </a:r>
          </a:p>
          <a:p>
            <a:pPr marL="457200" indent="-457200" algn="just">
              <a:spcAft>
                <a:spcPts val="960"/>
              </a:spcAft>
              <a:buFont typeface="Wingdings" panose="05000000000000000000" pitchFamily="2" charset="2"/>
              <a:buChar char="q"/>
            </a:pPr>
            <a:r>
              <a:rPr lang="ca-ES" sz="3200" dirty="0">
                <a:solidFill>
                  <a:srgbClr val="000000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el TR passarà de valer un 10% </a:t>
            </a:r>
          </a:p>
          <a:p>
            <a:pPr algn="just">
              <a:spcAft>
                <a:spcPts val="960"/>
              </a:spcAft>
            </a:pPr>
            <a:r>
              <a:rPr lang="ca-ES" sz="3200" dirty="0">
                <a:solidFill>
                  <a:srgbClr val="000000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			a </a:t>
            </a:r>
            <a:r>
              <a:rPr lang="ca-ES" sz="3200" b="1" u="sng" dirty="0">
                <a:solidFill>
                  <a:srgbClr val="000000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comptar com</a:t>
            </a:r>
            <a:r>
              <a:rPr lang="ca-ES" sz="3200" b="1" u="sng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 una matèria més</a:t>
            </a:r>
          </a:p>
          <a:p>
            <a:pPr algn="just">
              <a:spcAft>
                <a:spcPts val="960"/>
              </a:spcAft>
            </a:pPr>
            <a:r>
              <a:rPr lang="ca-ES" sz="3200" dirty="0">
                <a:solidFill>
                  <a:srgbClr val="000000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			a</a:t>
            </a:r>
            <a:r>
              <a:rPr lang="ca-ES" sz="32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dscrita a </a:t>
            </a:r>
            <a:r>
              <a:rPr lang="ca-ES" sz="3200" dirty="0">
                <a:solidFill>
                  <a:srgbClr val="000000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segon any de Batx.</a:t>
            </a:r>
            <a:r>
              <a:rPr lang="ca-ES" sz="32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 </a:t>
            </a:r>
          </a:p>
          <a:p>
            <a:pPr algn="just">
              <a:spcAft>
                <a:spcPts val="960"/>
              </a:spcAft>
            </a:pPr>
            <a:r>
              <a:rPr lang="ca-ES" sz="3200" dirty="0">
                <a:solidFill>
                  <a:srgbClr val="000000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Aquesta nova ponderació entrarà en vigor el curs </a:t>
            </a:r>
            <a:r>
              <a:rPr lang="ca-ES" sz="3600" b="1" dirty="0">
                <a:solidFill>
                  <a:srgbClr val="0070C0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2026-2027</a:t>
            </a:r>
            <a:endParaRPr lang="ca-ES" sz="3200" b="1" dirty="0">
              <a:solidFill>
                <a:srgbClr val="0070C0"/>
              </a:solidFill>
              <a:latin typeface="Corbel" panose="020B0503020204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0CF471E1-C805-4ED4-BD1F-B2408483E390}"/>
              </a:ext>
            </a:extLst>
          </p:cNvPr>
          <p:cNvSpPr/>
          <p:nvPr/>
        </p:nvSpPr>
        <p:spPr>
          <a:xfrm>
            <a:off x="1602179" y="2085513"/>
            <a:ext cx="901717" cy="5650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86143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2C627EC6-61A4-4CA2-925A-D9C31421C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Estructura blanca">
            <a:extLst>
              <a:ext uri="{FF2B5EF4-FFF2-40B4-BE49-F238E27FC236}">
                <a16:creationId xmlns:a16="http://schemas.microsoft.com/office/drawing/2014/main" id="{61C7BCCE-D2ED-6A3A-1EF6-9B712CA93A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243"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CFF721F-42C9-4574-9E34-03AD6C9BB353}"/>
              </a:ext>
            </a:extLst>
          </p:cNvPr>
          <p:cNvSpPr/>
          <p:nvPr/>
        </p:nvSpPr>
        <p:spPr>
          <a:xfrm>
            <a:off x="9357200" y="198002"/>
            <a:ext cx="2558576" cy="10044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D23BD68D-C24B-4648-AFF5-45375FB18B2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166" y="430805"/>
            <a:ext cx="2082644" cy="538884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0B40422E-786F-4422-840C-2B63D3D21BF3}"/>
              </a:ext>
            </a:extLst>
          </p:cNvPr>
          <p:cNvSpPr txBox="1"/>
          <p:nvPr/>
        </p:nvSpPr>
        <p:spPr>
          <a:xfrm>
            <a:off x="384649" y="198002"/>
            <a:ext cx="4629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solidFill>
                  <a:schemeClr val="bg1"/>
                </a:solidFill>
                <a:latin typeface="Cooper Black" panose="0208090404030B020404" pitchFamily="18" charset="0"/>
              </a:rPr>
              <a:t>Treballs</a:t>
            </a:r>
            <a:r>
              <a:rPr lang="es-ES_tradnl" dirty="0">
                <a:solidFill>
                  <a:schemeClr val="bg1"/>
                </a:solidFill>
                <a:latin typeface="Cooper Black" panose="0208090404030B020404" pitchFamily="18" charset="0"/>
              </a:rPr>
              <a:t>  de Recerca de </a:t>
            </a:r>
            <a:r>
              <a:rPr lang="es-ES_tradnl" dirty="0" err="1">
                <a:solidFill>
                  <a:schemeClr val="bg1"/>
                </a:solidFill>
                <a:latin typeface="Cooper Black" panose="0208090404030B020404" pitchFamily="18" charset="0"/>
              </a:rPr>
              <a:t>Batxillerat</a:t>
            </a:r>
            <a:r>
              <a:rPr lang="es-ES_tradnl" dirty="0">
                <a:solidFill>
                  <a:schemeClr val="bg1"/>
                </a:solidFill>
                <a:latin typeface="Cooper Black" panose="0208090404030B020404" pitchFamily="18" charset="0"/>
              </a:rPr>
              <a:t>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553F16C-1867-4420-B7F4-09D23BE8A548}"/>
              </a:ext>
            </a:extLst>
          </p:cNvPr>
          <p:cNvSpPr txBox="1"/>
          <p:nvPr/>
        </p:nvSpPr>
        <p:spPr>
          <a:xfrm>
            <a:off x="604837" y="483234"/>
            <a:ext cx="10982325" cy="6135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960"/>
              </a:spcAft>
            </a:pPr>
            <a:endParaRPr lang="ca-ES" sz="2800" dirty="0">
              <a:solidFill>
                <a:srgbClr val="000000"/>
              </a:solidFill>
              <a:effectLst/>
              <a:latin typeface="Corbel" panose="020B0503020204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960"/>
              </a:spcAft>
            </a:pPr>
            <a:r>
              <a:rPr lang="ca-ES" sz="28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INS </a:t>
            </a:r>
            <a:r>
              <a:rPr lang="ca-ES" sz="2800" dirty="0" err="1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Guindàvols</a:t>
            </a:r>
            <a:r>
              <a:rPr lang="ca-ES" sz="28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 - </a:t>
            </a:r>
            <a:r>
              <a:rPr lang="ca-ES" sz="2800" b="1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llarga tradició</a:t>
            </a:r>
            <a:r>
              <a:rPr lang="ca-ES" sz="28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 (35 anys)</a:t>
            </a:r>
          </a:p>
          <a:p>
            <a:pPr algn="just">
              <a:spcAft>
                <a:spcPts val="960"/>
              </a:spcAft>
            </a:pPr>
            <a:r>
              <a:rPr lang="ca-ES" sz="28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en </a:t>
            </a:r>
            <a:r>
              <a:rPr lang="ca-ES" sz="3200" b="1" dirty="0">
                <a:solidFill>
                  <a:srgbClr val="0070C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incentivar l’esperit científic i de recerca </a:t>
            </a:r>
            <a:endParaRPr lang="ca-ES" sz="2800" dirty="0">
              <a:solidFill>
                <a:srgbClr val="0070C0"/>
              </a:solidFill>
              <a:effectLst/>
              <a:latin typeface="Corbel" panose="020B0503020204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960"/>
              </a:spcAft>
            </a:pPr>
            <a:endParaRPr lang="ca-ES" sz="1400" dirty="0">
              <a:solidFill>
                <a:srgbClr val="000000"/>
              </a:solidFill>
              <a:effectLst/>
              <a:latin typeface="Corbel" panose="020B0503020204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960"/>
              </a:spcAft>
            </a:pPr>
            <a:r>
              <a:rPr lang="ca-ES" sz="28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S’hi ha apostat sempre fort </a:t>
            </a:r>
            <a:endParaRPr lang="ca-E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960"/>
              </a:spcAft>
            </a:pPr>
            <a:r>
              <a:rPr lang="ca-ES" sz="2800" b="1" dirty="0">
                <a:solidFill>
                  <a:srgbClr val="000000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m</a:t>
            </a:r>
            <a:r>
              <a:rPr lang="ca-ES" sz="2800" b="1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agnífica ocasió </a:t>
            </a:r>
            <a:r>
              <a:rPr lang="ca-ES" sz="28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perquè l’alumnat  aconsegueixi:</a:t>
            </a:r>
            <a:endParaRPr lang="ca-E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 algn="just">
              <a:spcAft>
                <a:spcPts val="960"/>
              </a:spcAft>
              <a:buFont typeface="+mj-lt"/>
              <a:buAutoNum type="arabicParenR"/>
            </a:pPr>
            <a:r>
              <a:rPr lang="ca-ES" sz="2800" b="1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desvetllar i descobrir </a:t>
            </a:r>
            <a:r>
              <a:rPr lang="ca-ES" sz="28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interessos i habilitats que sovint romanen latents o ocults</a:t>
            </a:r>
            <a:endParaRPr lang="ca-E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 algn="just">
              <a:spcAft>
                <a:spcPts val="960"/>
              </a:spcAft>
              <a:buFont typeface="+mj-lt"/>
              <a:buAutoNum type="arabicParenR"/>
            </a:pPr>
            <a:r>
              <a:rPr lang="ca-ES" sz="2800" b="1" dirty="0">
                <a:solidFill>
                  <a:srgbClr val="000000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p</a:t>
            </a:r>
            <a:r>
              <a:rPr lang="ca-ES" sz="2800" b="1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otenciar el talent </a:t>
            </a:r>
            <a:r>
              <a:rPr lang="ca-ES" sz="28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que cada alumne posseeix i empènyer-lo fins al màxim del seu potencial</a:t>
            </a:r>
            <a:endParaRPr lang="ca-E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 algn="just">
              <a:spcAft>
                <a:spcPts val="960"/>
              </a:spcAft>
              <a:buFont typeface="+mj-lt"/>
              <a:buAutoNum type="arabicParenR"/>
            </a:pPr>
            <a:r>
              <a:rPr lang="ca-ES" sz="2800" dirty="0">
                <a:solidFill>
                  <a:srgbClr val="000000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i</a:t>
            </a:r>
            <a:r>
              <a:rPr lang="ca-ES" sz="28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ntroduir l’alumnat en el maneig de les </a:t>
            </a:r>
            <a:r>
              <a:rPr lang="ca-ES" sz="2800" b="1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eines i criteris de l’àmbit investigador</a:t>
            </a:r>
            <a:r>
              <a:rPr lang="ca-ES" sz="28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: rigor, metodologia, responsabilitat...</a:t>
            </a:r>
            <a:endParaRPr lang="ca-E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870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2C627EC6-61A4-4CA2-925A-D9C31421C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Estructura blanca">
            <a:extLst>
              <a:ext uri="{FF2B5EF4-FFF2-40B4-BE49-F238E27FC236}">
                <a16:creationId xmlns:a16="http://schemas.microsoft.com/office/drawing/2014/main" id="{61C7BCCE-D2ED-6A3A-1EF6-9B712CA93A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243"/>
          <a:stretch/>
        </p:blipFill>
        <p:spPr>
          <a:xfrm>
            <a:off x="20" y="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CFF721F-42C9-4574-9E34-03AD6C9BB353}"/>
              </a:ext>
            </a:extLst>
          </p:cNvPr>
          <p:cNvSpPr/>
          <p:nvPr/>
        </p:nvSpPr>
        <p:spPr>
          <a:xfrm>
            <a:off x="9357200" y="198002"/>
            <a:ext cx="2558576" cy="10044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D23BD68D-C24B-4648-AFF5-45375FB18B2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166" y="430805"/>
            <a:ext cx="2082644" cy="538884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0B40422E-786F-4422-840C-2B63D3D21BF3}"/>
              </a:ext>
            </a:extLst>
          </p:cNvPr>
          <p:cNvSpPr txBox="1"/>
          <p:nvPr/>
        </p:nvSpPr>
        <p:spPr>
          <a:xfrm>
            <a:off x="384649" y="198002"/>
            <a:ext cx="4629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solidFill>
                  <a:schemeClr val="bg1"/>
                </a:solidFill>
                <a:latin typeface="Cooper Black" panose="0208090404030B020404" pitchFamily="18" charset="0"/>
              </a:rPr>
              <a:t>Treballs</a:t>
            </a:r>
            <a:r>
              <a:rPr lang="es-ES_tradnl" dirty="0">
                <a:solidFill>
                  <a:schemeClr val="bg1"/>
                </a:solidFill>
                <a:latin typeface="Cooper Black" panose="0208090404030B020404" pitchFamily="18" charset="0"/>
              </a:rPr>
              <a:t>  de Recerca de </a:t>
            </a:r>
            <a:r>
              <a:rPr lang="es-ES_tradnl" dirty="0" err="1">
                <a:solidFill>
                  <a:schemeClr val="bg1"/>
                </a:solidFill>
                <a:latin typeface="Cooper Black" panose="0208090404030B020404" pitchFamily="18" charset="0"/>
              </a:rPr>
              <a:t>Batxillerat</a:t>
            </a:r>
            <a:r>
              <a:rPr lang="es-ES_tradnl" dirty="0">
                <a:solidFill>
                  <a:schemeClr val="bg1"/>
                </a:solidFill>
                <a:latin typeface="Cooper Black" panose="0208090404030B020404" pitchFamily="18" charset="0"/>
              </a:rPr>
              <a:t>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553F16C-1867-4420-B7F4-09D23BE8A548}"/>
              </a:ext>
            </a:extLst>
          </p:cNvPr>
          <p:cNvSpPr txBox="1"/>
          <p:nvPr/>
        </p:nvSpPr>
        <p:spPr>
          <a:xfrm>
            <a:off x="695485" y="2111968"/>
            <a:ext cx="10982325" cy="3375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960"/>
              </a:spcAft>
            </a:pPr>
            <a:r>
              <a:rPr lang="ca-ES" sz="3600" dirty="0">
                <a:solidFill>
                  <a:srgbClr val="000000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P</a:t>
            </a:r>
            <a:r>
              <a:rPr lang="ca-ES" sz="36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rocés </a:t>
            </a:r>
            <a:r>
              <a:rPr lang="ca-ES" sz="3600" b="1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d’acompanyament personalitzat</a:t>
            </a:r>
            <a:r>
              <a:rPr lang="ca-ES" sz="36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 </a:t>
            </a:r>
          </a:p>
          <a:p>
            <a:pPr algn="just">
              <a:spcAft>
                <a:spcPts val="960"/>
              </a:spcAft>
            </a:pPr>
            <a:r>
              <a:rPr lang="ca-ES" sz="3600" dirty="0">
                <a:solidFill>
                  <a:srgbClr val="000000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                       </a:t>
            </a:r>
            <a:r>
              <a:rPr lang="ca-ES" sz="36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en l’elaboració del TR i de la seva avaluació. </a:t>
            </a:r>
          </a:p>
          <a:p>
            <a:pPr algn="just">
              <a:spcAft>
                <a:spcPts val="960"/>
              </a:spcAft>
            </a:pPr>
            <a:endParaRPr lang="ca-ES" sz="3600" dirty="0">
              <a:solidFill>
                <a:srgbClr val="000000"/>
              </a:solidFill>
              <a:latin typeface="Corbel" panose="020B0503020204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960"/>
              </a:spcAft>
            </a:pPr>
            <a:r>
              <a:rPr lang="ca-ES" sz="36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Implicació de </a:t>
            </a:r>
            <a:r>
              <a:rPr lang="ca-ES" sz="3600" b="1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l’equip docent </a:t>
            </a:r>
            <a:r>
              <a:rPr lang="ca-ES" sz="36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de Batxillerat </a:t>
            </a:r>
            <a:r>
              <a:rPr lang="ca-ES" sz="4400" b="1" dirty="0">
                <a:solidFill>
                  <a:srgbClr val="0070C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+</a:t>
            </a:r>
            <a:r>
              <a:rPr lang="ca-ES" sz="36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 </a:t>
            </a:r>
          </a:p>
          <a:p>
            <a:pPr algn="just">
              <a:spcAft>
                <a:spcPts val="960"/>
              </a:spcAft>
            </a:pPr>
            <a:endParaRPr lang="ca-ES" sz="2800" dirty="0">
              <a:solidFill>
                <a:srgbClr val="000000"/>
              </a:solidFill>
              <a:effectLst/>
              <a:latin typeface="Corbel" panose="020B0503020204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834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2C627EC6-61A4-4CA2-925A-D9C31421C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Estructura blanca">
            <a:extLst>
              <a:ext uri="{FF2B5EF4-FFF2-40B4-BE49-F238E27FC236}">
                <a16:creationId xmlns:a16="http://schemas.microsoft.com/office/drawing/2014/main" id="{61C7BCCE-D2ED-6A3A-1EF6-9B712CA93A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243"/>
          <a:stretch/>
        </p:blipFill>
        <p:spPr>
          <a:xfrm>
            <a:off x="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CFF721F-42C9-4574-9E34-03AD6C9BB353}"/>
              </a:ext>
            </a:extLst>
          </p:cNvPr>
          <p:cNvSpPr/>
          <p:nvPr/>
        </p:nvSpPr>
        <p:spPr>
          <a:xfrm>
            <a:off x="9357200" y="198002"/>
            <a:ext cx="2558576" cy="10044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D23BD68D-C24B-4648-AFF5-45375FB18B2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166" y="430805"/>
            <a:ext cx="2082644" cy="538884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0B40422E-786F-4422-840C-2B63D3D21BF3}"/>
              </a:ext>
            </a:extLst>
          </p:cNvPr>
          <p:cNvSpPr txBox="1"/>
          <p:nvPr/>
        </p:nvSpPr>
        <p:spPr>
          <a:xfrm>
            <a:off x="384649" y="198002"/>
            <a:ext cx="4629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solidFill>
                  <a:schemeClr val="bg1"/>
                </a:solidFill>
                <a:latin typeface="Cooper Black" panose="0208090404030B020404" pitchFamily="18" charset="0"/>
              </a:rPr>
              <a:t>Treballs</a:t>
            </a:r>
            <a:r>
              <a:rPr lang="es-ES_tradnl" dirty="0">
                <a:solidFill>
                  <a:schemeClr val="bg1"/>
                </a:solidFill>
                <a:latin typeface="Cooper Black" panose="0208090404030B020404" pitchFamily="18" charset="0"/>
              </a:rPr>
              <a:t>  de Recerca de </a:t>
            </a:r>
            <a:r>
              <a:rPr lang="es-ES_tradnl" dirty="0" err="1">
                <a:solidFill>
                  <a:schemeClr val="bg1"/>
                </a:solidFill>
                <a:latin typeface="Cooper Black" panose="0208090404030B020404" pitchFamily="18" charset="0"/>
              </a:rPr>
              <a:t>Batxillerat</a:t>
            </a:r>
            <a:r>
              <a:rPr lang="es-ES_tradnl" dirty="0">
                <a:solidFill>
                  <a:schemeClr val="bg1"/>
                </a:solidFill>
                <a:latin typeface="Cooper Black" panose="0208090404030B020404" pitchFamily="18" charset="0"/>
              </a:rPr>
              <a:t>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553F16C-1867-4420-B7F4-09D23BE8A548}"/>
              </a:ext>
            </a:extLst>
          </p:cNvPr>
          <p:cNvSpPr txBox="1"/>
          <p:nvPr/>
        </p:nvSpPr>
        <p:spPr>
          <a:xfrm>
            <a:off x="695485" y="1669763"/>
            <a:ext cx="10982325" cy="4052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960"/>
              </a:spcAft>
            </a:pPr>
            <a:r>
              <a:rPr lang="ca-ES" sz="28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I, un cop acabat el procés, </a:t>
            </a:r>
            <a:endParaRPr lang="ca-E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960"/>
              </a:spcAft>
            </a:pPr>
            <a:r>
              <a:rPr lang="ca-ES" sz="2800" b="1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projectar les inquietuds de recerca</a:t>
            </a:r>
            <a:r>
              <a:rPr lang="ca-ES" sz="28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 del nostre alumnat </a:t>
            </a:r>
            <a:r>
              <a:rPr lang="ca-ES" sz="2800" b="1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fora dels límits físics del nostre institut</a:t>
            </a:r>
            <a:r>
              <a:rPr lang="ca-ES" sz="28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 </a:t>
            </a:r>
          </a:p>
          <a:p>
            <a:pPr algn="just">
              <a:spcAft>
                <a:spcPts val="960"/>
              </a:spcAft>
            </a:pPr>
            <a:endParaRPr lang="ca-ES" sz="2800" dirty="0">
              <a:solidFill>
                <a:srgbClr val="000000"/>
              </a:solidFill>
              <a:latin typeface="Corbel" panose="020B0503020204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960"/>
              </a:spcAft>
            </a:pPr>
            <a:r>
              <a:rPr lang="ca-ES" sz="28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i és per això que promovem la seva </a:t>
            </a:r>
            <a:r>
              <a:rPr lang="ca-ES" sz="2800" b="1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participació en concursos, congressos i jornades de recerca </a:t>
            </a:r>
            <a:r>
              <a:rPr lang="ca-ES" sz="28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d’àmbit local, regional, estatal i, fins i tot, internacional, amb un èxit més que satisfactori.</a:t>
            </a:r>
            <a:endParaRPr lang="ca-E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960"/>
              </a:spcAft>
            </a:pPr>
            <a:endParaRPr lang="ca-ES" sz="2800" dirty="0">
              <a:solidFill>
                <a:srgbClr val="000000"/>
              </a:solidFill>
              <a:effectLst/>
              <a:latin typeface="Corbel" panose="020B0503020204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450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2C627EC6-61A4-4CA2-925A-D9C31421C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Estructura blanca">
            <a:extLst>
              <a:ext uri="{FF2B5EF4-FFF2-40B4-BE49-F238E27FC236}">
                <a16:creationId xmlns:a16="http://schemas.microsoft.com/office/drawing/2014/main" id="{61C7BCCE-D2ED-6A3A-1EF6-9B712CA93A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243"/>
          <a:stretch/>
        </p:blipFill>
        <p:spPr>
          <a:xfrm>
            <a:off x="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CFF721F-42C9-4574-9E34-03AD6C9BB353}"/>
              </a:ext>
            </a:extLst>
          </p:cNvPr>
          <p:cNvSpPr/>
          <p:nvPr/>
        </p:nvSpPr>
        <p:spPr>
          <a:xfrm>
            <a:off x="9357200" y="198002"/>
            <a:ext cx="2558576" cy="10044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D23BD68D-C24B-4648-AFF5-45375FB18B2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166" y="430805"/>
            <a:ext cx="2082644" cy="538884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0B40422E-786F-4422-840C-2B63D3D21BF3}"/>
              </a:ext>
            </a:extLst>
          </p:cNvPr>
          <p:cNvSpPr txBox="1"/>
          <p:nvPr/>
        </p:nvSpPr>
        <p:spPr>
          <a:xfrm>
            <a:off x="384649" y="198002"/>
            <a:ext cx="4629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solidFill>
                  <a:schemeClr val="bg1"/>
                </a:solidFill>
                <a:latin typeface="Cooper Black" panose="0208090404030B020404" pitchFamily="18" charset="0"/>
              </a:rPr>
              <a:t>Treballs</a:t>
            </a:r>
            <a:r>
              <a:rPr lang="es-ES_tradnl" dirty="0">
                <a:solidFill>
                  <a:schemeClr val="bg1"/>
                </a:solidFill>
                <a:latin typeface="Cooper Black" panose="0208090404030B020404" pitchFamily="18" charset="0"/>
              </a:rPr>
              <a:t>  de Recerca de </a:t>
            </a:r>
            <a:r>
              <a:rPr lang="es-ES_tradnl" dirty="0" err="1">
                <a:solidFill>
                  <a:schemeClr val="bg1"/>
                </a:solidFill>
                <a:latin typeface="Cooper Black" panose="0208090404030B020404" pitchFamily="18" charset="0"/>
              </a:rPr>
              <a:t>Batxillerat</a:t>
            </a:r>
            <a:r>
              <a:rPr lang="es-ES_tradnl" dirty="0">
                <a:solidFill>
                  <a:schemeClr val="bg1"/>
                </a:solidFill>
                <a:latin typeface="Cooper Black" panose="0208090404030B020404" pitchFamily="18" charset="0"/>
              </a:rPr>
              <a:t>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553F16C-1867-4420-B7F4-09D23BE8A548}"/>
              </a:ext>
            </a:extLst>
          </p:cNvPr>
          <p:cNvSpPr txBox="1"/>
          <p:nvPr/>
        </p:nvSpPr>
        <p:spPr>
          <a:xfrm>
            <a:off x="604827" y="703547"/>
            <a:ext cx="10982325" cy="5555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960"/>
              </a:spcAft>
            </a:pPr>
            <a:r>
              <a:rPr lang="ca-ES" sz="20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model d’èxit i excel·lència</a:t>
            </a:r>
            <a:endParaRPr lang="ca-E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960"/>
              </a:spcAft>
            </a:pPr>
            <a:r>
              <a:rPr lang="ca-ES" sz="20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en l’àmbit intern - l’índex d’alumnat que supera aquest procés amb notes molt bones és molt alt</a:t>
            </a:r>
            <a:endParaRPr lang="ca-E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960"/>
              </a:spcAft>
            </a:pPr>
            <a:r>
              <a:rPr lang="ca-ES" sz="20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en l’àmbit extern:</a:t>
            </a:r>
            <a:endParaRPr lang="ca-E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960"/>
              </a:spcAft>
              <a:buFont typeface="Wingdings" panose="05000000000000000000" pitchFamily="2" charset="2"/>
              <a:buChar char="ü"/>
            </a:pPr>
            <a:r>
              <a:rPr lang="ca-ES" sz="2000" b="1" dirty="0">
                <a:solidFill>
                  <a:srgbClr val="000000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38</a:t>
            </a:r>
            <a:r>
              <a:rPr lang="ca-ES" sz="2000" b="1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 premis Recerca Jove</a:t>
            </a:r>
            <a:r>
              <a:rPr lang="ca-ES" sz="2000" dirty="0">
                <a:solidFill>
                  <a:srgbClr val="000000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 (antigament com a premis CIRIT), atorgats pel</a:t>
            </a:r>
            <a:r>
              <a:rPr lang="ca-ES" sz="2000" dirty="0">
                <a:solidFill>
                  <a:srgbClr val="333333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 Govern de la Generalitat de Catalunya, a través del Departament de Recerca i Universitats i l'Agència de Gestió d’Ajuts Universitaris i de Recerca (AGAUR).</a:t>
            </a:r>
            <a:endParaRPr lang="ca-E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960"/>
              </a:spcAft>
              <a:buFont typeface="Wingdings" panose="05000000000000000000" pitchFamily="2" charset="2"/>
              <a:buChar char="ü"/>
            </a:pPr>
            <a:r>
              <a:rPr lang="ca-ES" sz="2000" b="1" dirty="0">
                <a:solidFill>
                  <a:srgbClr val="333333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58 premis</a:t>
            </a:r>
            <a:r>
              <a:rPr lang="ca-ES" sz="2000" dirty="0">
                <a:solidFill>
                  <a:srgbClr val="333333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 de la Universitat de Lleida</a:t>
            </a:r>
            <a:endParaRPr lang="ca-E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960"/>
              </a:spcAft>
              <a:buFont typeface="Wingdings" panose="05000000000000000000" pitchFamily="2" charset="2"/>
              <a:buChar char="ü"/>
            </a:pPr>
            <a:r>
              <a:rPr lang="ca-ES" sz="2000" b="1" dirty="0">
                <a:solidFill>
                  <a:srgbClr val="333333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16 premis</a:t>
            </a:r>
            <a:r>
              <a:rPr lang="ca-ES" sz="2000" dirty="0">
                <a:solidFill>
                  <a:srgbClr val="333333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 al Certamen Nacional </a:t>
            </a:r>
            <a:r>
              <a:rPr lang="ca-ES" sz="2000" dirty="0" err="1">
                <a:solidFill>
                  <a:srgbClr val="333333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Jóvenes</a:t>
            </a:r>
            <a:r>
              <a:rPr lang="ca-ES" sz="2000" dirty="0">
                <a:solidFill>
                  <a:srgbClr val="333333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 Investigadores </a:t>
            </a:r>
            <a:endParaRPr lang="ca-E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960"/>
              </a:spcAft>
              <a:buFont typeface="Wingdings" panose="05000000000000000000" pitchFamily="2" charset="2"/>
              <a:buChar char="ü"/>
            </a:pPr>
            <a:r>
              <a:rPr lang="ca-ES" sz="2000" b="1" dirty="0">
                <a:solidFill>
                  <a:srgbClr val="333333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2 premis</a:t>
            </a:r>
            <a:r>
              <a:rPr lang="ca-ES" sz="2000" dirty="0">
                <a:solidFill>
                  <a:srgbClr val="333333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 al Congrés Internacional </a:t>
            </a:r>
            <a:r>
              <a:rPr lang="ca-ES" sz="2000" dirty="0">
                <a:solidFill>
                  <a:srgbClr val="4D5156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 Joves Investigadors, com a representants d’Espanya. </a:t>
            </a:r>
            <a:endParaRPr lang="ca-E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960"/>
              </a:spcAft>
            </a:pPr>
            <a:r>
              <a:rPr lang="ca-ES" sz="2000" dirty="0">
                <a:solidFill>
                  <a:srgbClr val="4D5156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etc.</a:t>
            </a:r>
            <a:endParaRPr lang="ca-E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960"/>
              </a:spcAft>
            </a:pPr>
            <a:r>
              <a:rPr lang="ca-ES" sz="2000" b="1" dirty="0">
                <a:solidFill>
                  <a:srgbClr val="4D5156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propi centre</a:t>
            </a:r>
            <a:r>
              <a:rPr lang="ca-ES" sz="2000" dirty="0">
                <a:solidFill>
                  <a:srgbClr val="4D5156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ha rebut </a:t>
            </a:r>
            <a:r>
              <a:rPr lang="ca-ES" sz="2000" b="1" dirty="0">
                <a:solidFill>
                  <a:srgbClr val="4D5156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diverses distincions </a:t>
            </a:r>
            <a:r>
              <a:rPr lang="ca-ES" sz="2000" dirty="0">
                <a:solidFill>
                  <a:srgbClr val="4D5156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 llarg dels anys com a centre impulsor de la recerca per part del </a:t>
            </a:r>
            <a:r>
              <a:rPr lang="ca-ES" sz="2000" dirty="0">
                <a:solidFill>
                  <a:srgbClr val="333333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Departament de Recerca i Universitats i l'Agència de Gestió d’Ajuts Universitaris i de Recerca</a:t>
            </a:r>
            <a:endParaRPr lang="ca-E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960"/>
              </a:spcAft>
            </a:pPr>
            <a:r>
              <a:rPr lang="ca-ES" sz="2000" dirty="0">
                <a:solidFill>
                  <a:srgbClr val="333333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I també el </a:t>
            </a:r>
            <a:r>
              <a:rPr lang="ca-ES" sz="2000" b="1" dirty="0">
                <a:solidFill>
                  <a:srgbClr val="333333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Primer Premi Impuls al Talent </a:t>
            </a:r>
            <a:r>
              <a:rPr lang="ca-ES" sz="2000" dirty="0">
                <a:solidFill>
                  <a:srgbClr val="333333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concedit per la Universitat Ramon Llull al centre amb més guardons guanyats en el període 2002 – 2022.</a:t>
            </a:r>
            <a:endParaRPr lang="ca-E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682498"/>
      </p:ext>
    </p:extLst>
  </p:cSld>
  <p:clrMapOvr>
    <a:masterClrMapping/>
  </p:clrMapOvr>
</p:sld>
</file>

<file path=ppt/theme/theme1.xml><?xml version="1.0" encoding="utf-8"?>
<a:theme xmlns:a="http://schemas.openxmlformats.org/drawingml/2006/main" name="Leaf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Leaf">
      <a:majorFont>
        <a:latin typeface="Rockwell Nova Light"/>
        <a:ea typeface=""/>
        <a:cs typeface=""/>
      </a:majorFont>
      <a:minorFont>
        <a:latin typeface="Avenir Next LT Pro Light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afVTI" id="{AD13D32C-3873-4EF1-A28C-5D0E64FF0913}" vid="{0D2E0FD0-9C17-4337-BD21-33917FC300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477</Words>
  <Application>Microsoft Office PowerPoint</Application>
  <PresentationFormat>Panorámica</PresentationFormat>
  <Paragraphs>55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6" baseType="lpstr">
      <vt:lpstr>Arial</vt:lpstr>
      <vt:lpstr>Avenir Next LT Pro Light</vt:lpstr>
      <vt:lpstr>Cooper Black</vt:lpstr>
      <vt:lpstr>Corbel</vt:lpstr>
      <vt:lpstr>Rockwell Nova Light</vt:lpstr>
      <vt:lpstr>Source Sans Pro</vt:lpstr>
      <vt:lpstr>Times New Roman</vt:lpstr>
      <vt:lpstr>Wingdings</vt:lpstr>
      <vt:lpstr>LeafVTI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Quintilla Zanuy, M. Teresa</dc:creator>
  <cp:lastModifiedBy>Quintilla Zanuy, M. Teresa</cp:lastModifiedBy>
  <cp:revision>7</cp:revision>
  <dcterms:created xsi:type="dcterms:W3CDTF">2023-04-13T07:59:17Z</dcterms:created>
  <dcterms:modified xsi:type="dcterms:W3CDTF">2026-03-19T16:00:04Z</dcterms:modified>
</cp:coreProperties>
</file>