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5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</p:sldIdLst>
  <p:sldSz cx="9144000" cy="6858000" type="screen4x3"/>
  <p:notesSz cx="6858000" cy="9144000"/>
  <p:embeddedFontLst>
    <p:embeddedFont>
      <p:font typeface="Arial Black" panose="020B0A04020102020204" pitchFamily="34" charset="0"/>
      <p:regular r:id="rId53"/>
      <p:bold r:id="rId54"/>
    </p:embeddedFont>
    <p:embeddedFont>
      <p:font typeface="Comic Sans MS" panose="030F0702030302020204" pitchFamily="66" charset="0"/>
      <p:regular r:id="rId55"/>
      <p:bold r:id="rId56"/>
      <p:italic r:id="rId57"/>
      <p:boldItalic r:id="rId58"/>
    </p:embeddedFont>
    <p:embeddedFont>
      <p:font typeface="Palatino Linotype" panose="02040502050505030304" pitchFamily="18" charset="0"/>
      <p:regular r:id="rId59"/>
      <p:bold r:id="rId60"/>
      <p:italic r:id="rId61"/>
      <p:boldItalic r:id="rId6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  <p:ext uri="http://customooxmlschemas.google.com/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go="http://customooxmlschemas.google.com/" r:id="rId63" roundtripDataSignature="AMtx7mjNnBCK9pHo5RetdCkl7igdE56Sp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CA574CB0-5461-4919-B9AE-4D2100B5E618}">
  <a:tblStyle styleId="{CA574CB0-5461-4919-B9AE-4D2100B5E618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3" d="100"/>
          <a:sy n="63" d="100"/>
        </p:scale>
        <p:origin x="1380" y="5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font" Target="fonts/font3.fntdata"/><Relationship Id="rId63" Type="http://customschemas.google.com/relationships/presentationmetadata" Target="metadata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font" Target="fonts/font1.fntdata"/><Relationship Id="rId58" Type="http://schemas.openxmlformats.org/officeDocument/2006/relationships/font" Target="fonts/font6.fntdata"/><Relationship Id="rId66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font" Target="fonts/font5.fntdata"/><Relationship Id="rId61" Type="http://schemas.openxmlformats.org/officeDocument/2006/relationships/font" Target="fonts/font9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notesMaster" Target="notesMasters/notesMaster1.xml"/><Relationship Id="rId60" Type="http://schemas.openxmlformats.org/officeDocument/2006/relationships/font" Target="fonts/font8.fntdata"/><Relationship Id="rId65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font" Target="fonts/font4.fntdata"/><Relationship Id="rId64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font" Target="fonts/font7.fntdata"/><Relationship Id="rId67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font" Target="fonts/font2.fntdata"/><Relationship Id="rId62" Type="http://schemas.openxmlformats.org/officeDocument/2006/relationships/font" Target="fonts/font10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2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 New Roman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21" name="Google Shape;2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95" name="Google Shape;95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101" name="Google Shape;101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112" name="Google Shape;112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19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125" name="Google Shape;125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134" name="Google Shape;134;p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145" name="Google Shape;145;p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151" name="Google Shape;151;p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158" name="Google Shape;158;p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7" name="Google Shape;167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29" name="Google Shape;29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3" name="Google Shape;173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4" name="Google Shape;184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1" name="Google Shape;191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8" name="Google Shape;198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4" name="Google Shape;204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0" name="Google Shape;210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8" name="Google Shape;218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5" name="Google Shape;225;p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0" name="Google Shape;230;p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7" name="Google Shape;237;p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35" name="Google Shape;35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5" name="Google Shape;245;p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2" name="Google Shape;252;p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p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258" name="Google Shape;258;p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p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263" name="Google Shape;263;p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p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0" name="Google Shape;270;p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p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6" name="Google Shape;276;p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p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5" name="Google Shape;285;p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p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293" name="Google Shape;293;p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p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9" name="Google Shape;299;p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p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7" name="Google Shape;307;p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44" name="Google Shape;44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p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3" name="Google Shape;313;p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p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9" name="Google Shape;319;p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Google Shape;324;p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5" name="Google Shape;325;p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1" name="Google Shape;331;p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p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7" name="Google Shape;337;p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Google Shape;344;p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5" name="Google Shape;345;p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p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1" name="Google Shape;351;p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Google Shape;356;p4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7" name="Google Shape;357;p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Google Shape;362;p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3" name="Google Shape;363;p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Google Shape;369;p5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0" name="Google Shape;370;p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57" name="Google Shape;57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" name="Google Shape;375;p5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6" name="Google Shape;376;p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65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71" name="Google Shape;71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79" name="Google Shape;79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88" name="Google Shape;88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53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53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53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B601"/>
            </a:gs>
            <a:gs pos="50000">
              <a:srgbClr val="FEF87A"/>
            </a:gs>
            <a:gs pos="100000">
              <a:srgbClr val="FFB601"/>
            </a:gs>
          </a:gsLst>
          <a:lin ang="5400000" scaled="0"/>
        </a:gra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52"/>
          <p:cNvSpPr txBox="1"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11" name="Google Shape;11;p52"/>
          <p:cNvSpPr txBox="1">
            <a:spLocks noGrp="1"/>
          </p:cNvSpPr>
          <p:nvPr>
            <p:ph type="body" idx="1"/>
          </p:nvPr>
        </p:nvSpPr>
        <p:spPr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318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Times New Roman"/>
              <a:buChar char="•"/>
              <a:defRPr sz="3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914400" marR="0" lvl="1" indent="-4064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Char char="–"/>
              <a:defRPr sz="2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Char char="•"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–"/>
              <a:defRPr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12" name="Google Shape;12;p52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13" name="Google Shape;13;p52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14" name="Google Shape;14;p52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0.jpg"/><Relationship Id="rId4" Type="http://schemas.openxmlformats.org/officeDocument/2006/relationships/image" Target="../media/image19.jp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jpg"/><Relationship Id="rId5" Type="http://schemas.openxmlformats.org/officeDocument/2006/relationships/image" Target="../media/image23.jpg"/><Relationship Id="rId4" Type="http://schemas.openxmlformats.org/officeDocument/2006/relationships/image" Target="../media/image22.jp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7" Type="http://schemas.openxmlformats.org/officeDocument/2006/relationships/image" Target="../media/image7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g"/><Relationship Id="rId5" Type="http://schemas.openxmlformats.org/officeDocument/2006/relationships/image" Target="../media/image5.jpg"/><Relationship Id="rId4" Type="http://schemas.openxmlformats.org/officeDocument/2006/relationships/image" Target="../media/image4.jp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jpg"/><Relationship Id="rId4" Type="http://schemas.openxmlformats.org/officeDocument/2006/relationships/image" Target="../media/image9.jp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B601"/>
            </a:gs>
            <a:gs pos="50000">
              <a:srgbClr val="FEF87A"/>
            </a:gs>
            <a:gs pos="100000">
              <a:srgbClr val="FFB601"/>
            </a:gs>
          </a:gsLst>
          <a:lin ang="5400000" scaled="0"/>
        </a:gradFill>
        <a:effectLst/>
      </p:bgPr>
    </p:bg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1"/>
          <p:cNvSpPr txBox="1"/>
          <p:nvPr/>
        </p:nvSpPr>
        <p:spPr>
          <a:xfrm>
            <a:off x="228600" y="1276050"/>
            <a:ext cx="4343400" cy="4154943"/>
          </a:xfrm>
          <a:prstGeom prst="rect">
            <a:avLst/>
          </a:prstGeom>
          <a:noFill/>
          <a:ln w="381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 Black"/>
              <a:buNone/>
            </a:pPr>
            <a:r>
              <a:rPr lang="en-US" sz="4400" b="0" i="0" u="none" strike="noStrike" cap="none" dirty="0">
                <a:solidFill>
                  <a:schemeClr val="dk1"/>
                </a:solidFill>
                <a:latin typeface="Arial Black"/>
                <a:ea typeface="Arial Black"/>
                <a:cs typeface="Arial Black"/>
                <a:sym typeface="Arial Black"/>
              </a:rPr>
              <a:t>El </a:t>
            </a:r>
            <a:r>
              <a:rPr lang="en-US" sz="4400" b="0" i="0" u="none" strike="noStrike" cap="none" dirty="0" err="1">
                <a:solidFill>
                  <a:schemeClr val="dk1"/>
                </a:solidFill>
                <a:latin typeface="Arial Black"/>
                <a:ea typeface="Arial Black"/>
                <a:cs typeface="Arial Black"/>
                <a:sym typeface="Arial Black"/>
              </a:rPr>
              <a:t>procediment</a:t>
            </a:r>
            <a:r>
              <a:rPr lang="en-US" sz="4400" b="0" i="0" u="none" strike="noStrike" cap="none" dirty="0">
                <a:solidFill>
                  <a:schemeClr val="dk1"/>
                </a:solidFill>
                <a:latin typeface="Arial Black"/>
                <a:ea typeface="Arial Black"/>
                <a:cs typeface="Arial Black"/>
                <a:sym typeface="Arial Black"/>
              </a:rPr>
              <a:t> </a:t>
            </a:r>
            <a:r>
              <a:rPr lang="en-US" sz="4400" b="0" i="0" u="none" strike="noStrike" cap="none" dirty="0" err="1">
                <a:solidFill>
                  <a:schemeClr val="dk1"/>
                </a:solidFill>
                <a:latin typeface="Arial Black"/>
                <a:ea typeface="Arial Black"/>
                <a:cs typeface="Arial Black"/>
                <a:sym typeface="Arial Black"/>
              </a:rPr>
              <a:t>científic</a:t>
            </a:r>
            <a:r>
              <a:rPr lang="en-US" sz="4400" b="0" i="0" u="none" strike="noStrike" cap="none" dirty="0">
                <a:solidFill>
                  <a:schemeClr val="dk1"/>
                </a:solidFill>
                <a:latin typeface="Arial Black"/>
                <a:ea typeface="Arial Black"/>
                <a:cs typeface="Arial Black"/>
                <a:sym typeface="Arial Black"/>
              </a:rPr>
              <a:t>              del           </a:t>
            </a:r>
            <a:r>
              <a:rPr lang="en-US" sz="4400" b="0" i="0" u="none" strike="noStrike" cap="none" dirty="0" err="1">
                <a:solidFill>
                  <a:schemeClr val="dk1"/>
                </a:solidFill>
                <a:latin typeface="Arial Black"/>
                <a:ea typeface="Arial Black"/>
                <a:cs typeface="Arial Black"/>
                <a:sym typeface="Arial Black"/>
              </a:rPr>
              <a:t>Treball</a:t>
            </a:r>
            <a:r>
              <a:rPr lang="en-US" sz="4400" b="0" i="0" u="none" strike="noStrike" cap="none" dirty="0">
                <a:solidFill>
                  <a:schemeClr val="dk1"/>
                </a:solidFill>
                <a:latin typeface="Arial Black"/>
                <a:ea typeface="Arial Black"/>
                <a:cs typeface="Arial Black"/>
                <a:sym typeface="Arial Black"/>
              </a:rPr>
              <a:t>             de </a:t>
            </a:r>
            <a:r>
              <a:rPr lang="en-US" sz="4400" b="0" i="0" u="none" strike="noStrike" cap="none" dirty="0" err="1">
                <a:solidFill>
                  <a:schemeClr val="dk1"/>
                </a:solidFill>
                <a:latin typeface="Arial Black"/>
                <a:ea typeface="Arial Black"/>
                <a:cs typeface="Arial Black"/>
                <a:sym typeface="Arial Black"/>
              </a:rPr>
              <a:t>Recerca</a:t>
            </a:r>
            <a:endParaRPr lang="en-US" sz="4400" b="0" i="0" u="none" strike="noStrike" cap="none" dirty="0">
              <a:solidFill>
                <a:schemeClr val="dk1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pic>
        <p:nvPicPr>
          <p:cNvPr id="24" name="Google Shape;24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648200" y="3200400"/>
            <a:ext cx="4114800" cy="3086100"/>
          </a:xfrm>
          <a:prstGeom prst="rect">
            <a:avLst/>
          </a:prstGeom>
          <a:noFill/>
          <a:ln w="25400" cap="flat" cmpd="sng">
            <a:solidFill>
              <a:srgbClr val="D40F00"/>
            </a:solidFill>
            <a:prstDash val="solid"/>
            <a:miter lim="800000"/>
            <a:headEnd type="none" w="sm" len="sm"/>
            <a:tailEnd type="none" w="sm" len="sm"/>
          </a:ln>
        </p:spPr>
      </p:pic>
      <p:pic>
        <p:nvPicPr>
          <p:cNvPr id="25" name="Google Shape;25;p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943600" y="152400"/>
            <a:ext cx="2857500" cy="2857500"/>
          </a:xfrm>
          <a:prstGeom prst="rect">
            <a:avLst/>
          </a:prstGeom>
          <a:noFill/>
          <a:ln w="25400" cap="flat" cmpd="sng">
            <a:solidFill>
              <a:srgbClr val="D40F00"/>
            </a:solidFill>
            <a:prstDash val="solid"/>
            <a:miter lim="800000"/>
            <a:headEnd type="none" w="sm" len="sm"/>
            <a:tailEnd type="none" w="sm" len="sm"/>
          </a:ln>
        </p:spPr>
      </p:pic>
      <p:sp>
        <p:nvSpPr>
          <p:cNvPr id="26" name="Google Shape;26;p1"/>
          <p:cNvSpPr txBox="1"/>
          <p:nvPr/>
        </p:nvSpPr>
        <p:spPr>
          <a:xfrm>
            <a:off x="5105400" y="6324600"/>
            <a:ext cx="3886200" cy="336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lang="en-US"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M. Teresa Quintillà Zanuy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B601"/>
            </a:gs>
            <a:gs pos="50000">
              <a:srgbClr val="FEF87A"/>
            </a:gs>
            <a:gs pos="100000">
              <a:srgbClr val="FFB601"/>
            </a:gs>
          </a:gsLst>
          <a:lin ang="5400000" scaled="0"/>
        </a:gradFill>
        <a:effectLst/>
      </p:bgPr>
    </p:bg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7" name="Google Shape;97;p11"/>
          <p:cNvGraphicFramePr/>
          <p:nvPr>
            <p:extLst>
              <p:ext uri="{D42A27DB-BD31-4B8C-83A1-F6EECF244321}">
                <p14:modId xmlns:p14="http://schemas.microsoft.com/office/powerpoint/2010/main" val="4089330331"/>
              </p:ext>
            </p:extLst>
          </p:nvPr>
        </p:nvGraphicFramePr>
        <p:xfrm>
          <a:off x="381000" y="762000"/>
          <a:ext cx="8534375" cy="1143000"/>
        </p:xfrm>
        <a:graphic>
          <a:graphicData uri="http://schemas.openxmlformats.org/drawingml/2006/table">
            <a:tbl>
              <a:tblPr>
                <a:noFill/>
                <a:tableStyleId>{CA574CB0-5461-4919-B9AE-4D2100B5E618}</a:tableStyleId>
              </a:tblPr>
              <a:tblGrid>
                <a:gridCol w="35226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669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44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143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D40F00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2400" b="1" i="0" u="none" strike="noStrike" cap="none">
                          <a:solidFill>
                            <a:srgbClr val="D40F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10.</a:t>
                      </a:r>
                      <a:r>
                        <a:rPr lang="en-US" sz="2400" b="1" i="0" u="none" strike="noStrike" cap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Planificar i dur a terme l’exposició oral</a:t>
                      </a:r>
                      <a:endParaRPr/>
                    </a:p>
                  </a:txBody>
                  <a:tcPr marL="91450" marR="91450" marT="45725" marB="45725">
                    <a:lnL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2400" b="1" i="0" u="none" strike="noStrike" cap="none" dirty="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-a base de</a:t>
                      </a:r>
                      <a:endParaRPr dirty="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-11430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Char char="•"/>
                      </a:pPr>
                      <a:r>
                        <a:rPr lang="en-US" sz="1800" b="1" i="0" u="none" strike="noStrike" cap="none" dirty="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800" b="1" i="0" u="none" strike="noStrike" cap="none" dirty="0" err="1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Tècniques</a:t>
                      </a:r>
                      <a:r>
                        <a:rPr lang="en-US" sz="1800" b="1" i="0" u="none" strike="noStrike" cap="none" dirty="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800" b="1" i="0" u="none" strike="noStrike" cap="none" dirty="0" err="1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comunicatives</a:t>
                      </a:r>
                      <a:r>
                        <a:rPr lang="en-US" sz="1800" b="1" i="0" u="none" strike="noStrike" cap="none" dirty="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800" b="1" i="0" u="none" strike="noStrike" cap="none" dirty="0" err="1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motivadores</a:t>
                      </a:r>
                      <a:r>
                        <a:rPr lang="en-US" sz="1800" b="1" i="0" u="none" strike="noStrike" cap="none" dirty="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...</a:t>
                      </a:r>
                      <a:endParaRPr dirty="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4C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98" name="Google Shape;98;p1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81200" y="2286000"/>
            <a:ext cx="5334000" cy="4000500"/>
          </a:xfrm>
          <a:prstGeom prst="rect">
            <a:avLst/>
          </a:prstGeom>
          <a:noFill/>
          <a:ln w="38100" cap="flat" cmpd="sng">
            <a:solidFill>
              <a:srgbClr val="D40F00"/>
            </a:solidFill>
            <a:prstDash val="solid"/>
            <a:miter lim="800000"/>
            <a:headEnd type="none" w="sm" len="sm"/>
            <a:tailEnd type="none" w="sm" len="sm"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B601"/>
            </a:gs>
            <a:gs pos="50000">
              <a:srgbClr val="FEF87A"/>
            </a:gs>
            <a:gs pos="100000">
              <a:srgbClr val="FFB601"/>
            </a:gs>
          </a:gsLst>
          <a:lin ang="5400000" scaled="0"/>
        </a:gradFill>
        <a:effectLst/>
      </p:bgPr>
    </p:bg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12"/>
          <p:cNvSpPr txBox="1"/>
          <p:nvPr/>
        </p:nvSpPr>
        <p:spPr>
          <a:xfrm>
            <a:off x="609600" y="381000"/>
            <a:ext cx="8001000" cy="604837"/>
          </a:xfrm>
          <a:prstGeom prst="rect">
            <a:avLst/>
          </a:prstGeom>
          <a:solidFill>
            <a:srgbClr val="FFFF00"/>
          </a:solidFill>
          <a:ln w="254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40C00"/>
              </a:buClr>
              <a:buSzPts val="3200"/>
              <a:buFont typeface="Arial Black"/>
              <a:buNone/>
            </a:pPr>
            <a:r>
              <a:rPr lang="en-US" sz="3200" b="1" i="0" u="none">
                <a:solidFill>
                  <a:srgbClr val="A40C00"/>
                </a:solidFill>
                <a:latin typeface="Arial Black"/>
                <a:ea typeface="Arial Black"/>
                <a:cs typeface="Arial Black"/>
                <a:sym typeface="Arial Black"/>
              </a:rPr>
              <a:t>1. Com escollir el tema?</a:t>
            </a:r>
            <a:endParaRPr/>
          </a:p>
        </p:txBody>
      </p:sp>
      <p:sp>
        <p:nvSpPr>
          <p:cNvPr id="104" name="Google Shape;104;p12"/>
          <p:cNvSpPr txBox="1"/>
          <p:nvPr/>
        </p:nvSpPr>
        <p:spPr>
          <a:xfrm>
            <a:off x="838200" y="1219200"/>
            <a:ext cx="7239000" cy="21002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40F00"/>
              </a:buClr>
              <a:buSzPts val="2400"/>
              <a:buFont typeface="Arial"/>
              <a:buNone/>
            </a:pPr>
            <a:r>
              <a:rPr lang="en-US" sz="2400" b="1" i="0" u="none">
                <a:solidFill>
                  <a:srgbClr val="D40F00"/>
                </a:solidFill>
                <a:latin typeface="Arial"/>
                <a:ea typeface="Arial"/>
                <a:cs typeface="Arial"/>
                <a:sym typeface="Arial"/>
              </a:rPr>
              <a:t>1.</a:t>
            </a:r>
            <a:r>
              <a:rPr lang="en-US" sz="2400" b="1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Relacionat amb: 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en-US" sz="2400" b="1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- la teva modalitat de batx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en-US" sz="2400" b="1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- els teus interessos o afeccions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en-US" sz="2400" b="1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- el teu entorn immediat</a:t>
            </a:r>
            <a:endParaRPr/>
          </a:p>
        </p:txBody>
      </p:sp>
      <p:sp>
        <p:nvSpPr>
          <p:cNvPr id="105" name="Google Shape;105;p12"/>
          <p:cNvSpPr txBox="1"/>
          <p:nvPr/>
        </p:nvSpPr>
        <p:spPr>
          <a:xfrm>
            <a:off x="838200" y="3505200"/>
            <a:ext cx="6858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40F00"/>
              </a:buClr>
              <a:buSzPts val="2400"/>
              <a:buFont typeface="Arial"/>
              <a:buNone/>
            </a:pPr>
            <a:r>
              <a:rPr lang="en-US" sz="2400" b="1" i="0" u="none">
                <a:solidFill>
                  <a:srgbClr val="D40F00"/>
                </a:solidFill>
                <a:latin typeface="Arial"/>
                <a:ea typeface="Arial"/>
                <a:cs typeface="Arial"/>
                <a:sym typeface="Arial"/>
              </a:rPr>
              <a:t>2.</a:t>
            </a:r>
            <a:r>
              <a:rPr lang="en-US" sz="2400" b="1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Adequat a la teva capacitat i preparació</a:t>
            </a:r>
            <a:endParaRPr/>
          </a:p>
        </p:txBody>
      </p:sp>
      <p:sp>
        <p:nvSpPr>
          <p:cNvPr id="106" name="Google Shape;106;p12"/>
          <p:cNvSpPr txBox="1"/>
          <p:nvPr/>
        </p:nvSpPr>
        <p:spPr>
          <a:xfrm>
            <a:off x="838200" y="4648200"/>
            <a:ext cx="8001000" cy="822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40F00"/>
              </a:buClr>
              <a:buSzPts val="2400"/>
              <a:buFont typeface="Arial"/>
              <a:buNone/>
            </a:pPr>
            <a:r>
              <a:rPr lang="en-US" sz="2400" b="1" i="0" u="none">
                <a:solidFill>
                  <a:srgbClr val="D40F00"/>
                </a:solidFill>
                <a:latin typeface="Arial"/>
                <a:ea typeface="Arial"/>
                <a:cs typeface="Arial"/>
                <a:sym typeface="Arial"/>
              </a:rPr>
              <a:t>4.</a:t>
            </a:r>
            <a:r>
              <a:rPr lang="en-US" sz="2400" b="1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Equilibri entre temps de dedicació i complexitat del 	tema</a:t>
            </a:r>
            <a:endParaRPr/>
          </a:p>
        </p:txBody>
      </p:sp>
      <p:sp>
        <p:nvSpPr>
          <p:cNvPr id="107" name="Google Shape;107;p12"/>
          <p:cNvSpPr txBox="1"/>
          <p:nvPr/>
        </p:nvSpPr>
        <p:spPr>
          <a:xfrm>
            <a:off x="838200" y="5410200"/>
            <a:ext cx="8763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40F00"/>
              </a:buClr>
              <a:buSzPts val="2400"/>
              <a:buFont typeface="Arial"/>
              <a:buNone/>
            </a:pPr>
            <a:r>
              <a:rPr lang="en-US" sz="2400" b="1" i="0" u="none">
                <a:solidFill>
                  <a:srgbClr val="D40F00"/>
                </a:solidFill>
                <a:latin typeface="Arial"/>
                <a:ea typeface="Arial"/>
                <a:cs typeface="Arial"/>
                <a:sym typeface="Arial"/>
              </a:rPr>
              <a:t>5.</a:t>
            </a:r>
            <a:r>
              <a:rPr lang="en-US" sz="2400" b="1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Les fonts d’informació i la seva accesibilitat</a:t>
            </a:r>
            <a:endParaRPr/>
          </a:p>
        </p:txBody>
      </p:sp>
      <p:sp>
        <p:nvSpPr>
          <p:cNvPr id="108" name="Google Shape;108;p12"/>
          <p:cNvSpPr txBox="1"/>
          <p:nvPr/>
        </p:nvSpPr>
        <p:spPr>
          <a:xfrm>
            <a:off x="838200" y="6019800"/>
            <a:ext cx="84582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40F00"/>
              </a:buClr>
              <a:buSzPts val="2400"/>
              <a:buFont typeface="Arial"/>
              <a:buNone/>
            </a:pPr>
            <a:r>
              <a:rPr lang="en-US" sz="2400" b="1" i="0" u="none">
                <a:solidFill>
                  <a:srgbClr val="D40F00"/>
                </a:solidFill>
                <a:latin typeface="Arial"/>
                <a:ea typeface="Arial"/>
                <a:cs typeface="Arial"/>
                <a:sym typeface="Arial"/>
              </a:rPr>
              <a:t>6.</a:t>
            </a:r>
            <a:r>
              <a:rPr lang="en-US" sz="2400" b="1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Materials i recursos disponibles</a:t>
            </a:r>
            <a:endParaRPr/>
          </a:p>
        </p:txBody>
      </p:sp>
      <p:sp>
        <p:nvSpPr>
          <p:cNvPr id="109" name="Google Shape;109;p12"/>
          <p:cNvSpPr txBox="1"/>
          <p:nvPr/>
        </p:nvSpPr>
        <p:spPr>
          <a:xfrm>
            <a:off x="838200" y="4114800"/>
            <a:ext cx="8610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40F00"/>
              </a:buClr>
              <a:buSzPts val="2400"/>
              <a:buFont typeface="Arial"/>
              <a:buNone/>
            </a:pPr>
            <a:r>
              <a:rPr lang="en-US" sz="2400" b="1" i="0" u="none">
                <a:solidFill>
                  <a:srgbClr val="D40F00"/>
                </a:solidFill>
                <a:latin typeface="Arial"/>
                <a:ea typeface="Arial"/>
                <a:cs typeface="Arial"/>
                <a:sym typeface="Arial"/>
              </a:rPr>
              <a:t>3.</a:t>
            </a:r>
            <a:r>
              <a:rPr lang="en-US" sz="2400" b="1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S’ha de concretar al màxim possible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B601"/>
            </a:gs>
            <a:gs pos="50000">
              <a:srgbClr val="FEF87A"/>
            </a:gs>
            <a:gs pos="100000">
              <a:srgbClr val="FFB601"/>
            </a:gs>
          </a:gsLst>
          <a:lin ang="5400000" scaled="0"/>
        </a:gradFill>
        <a:effectLst/>
      </p:bgPr>
    </p:bg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13"/>
          <p:cNvSpPr txBox="1"/>
          <p:nvPr/>
        </p:nvSpPr>
        <p:spPr>
          <a:xfrm>
            <a:off x="152400" y="381000"/>
            <a:ext cx="8686800" cy="1046400"/>
          </a:xfrm>
          <a:prstGeom prst="rect">
            <a:avLst/>
          </a:prstGeom>
          <a:solidFill>
            <a:srgbClr val="FF6600"/>
          </a:solidFill>
          <a:ln w="3175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40C00"/>
              </a:buClr>
              <a:buSzPts val="2800"/>
              <a:buFont typeface="Arial Black"/>
              <a:buNone/>
            </a:pPr>
            <a:r>
              <a:rPr lang="en-US" sz="2800" b="0" i="0" u="none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/>
                <a:ea typeface="Arial Black"/>
                <a:cs typeface="Arial Black"/>
                <a:sym typeface="Arial Black"/>
              </a:rPr>
              <a:t>QUÈ VULL INVESTIGAR? </a:t>
            </a:r>
            <a:endParaRPr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marR="0" lvl="0" indent="0" algn="r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A40C00"/>
              </a:buClr>
              <a:buSzPts val="2400"/>
              <a:buFont typeface="Arial Black"/>
              <a:buNone/>
            </a:pPr>
            <a:r>
              <a:rPr lang="en-US" sz="2400" b="0" i="0" u="none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/>
                <a:ea typeface="Arial Black"/>
                <a:cs typeface="Arial Black"/>
                <a:sym typeface="Arial Black"/>
              </a:rPr>
              <a:t>QUINA PREGUNTA VULL RESPONDRE I PER QUÈ?</a:t>
            </a:r>
            <a:endParaRPr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5" name="Google Shape;115;p13"/>
          <p:cNvSpPr txBox="1"/>
          <p:nvPr/>
        </p:nvSpPr>
        <p:spPr>
          <a:xfrm>
            <a:off x="762000" y="1905000"/>
            <a:ext cx="7924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en-US" sz="2400" b="1" i="0" u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Criteris</a:t>
            </a:r>
            <a:r>
              <a:rPr lang="en-US" sz="2400" b="1" i="0" u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per formular una bona </a:t>
            </a:r>
            <a:r>
              <a:rPr lang="en-US" sz="2400" b="1" i="0" u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pregunta</a:t>
            </a:r>
            <a:r>
              <a:rPr lang="en-US" sz="2400" b="1" i="0" u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de </a:t>
            </a:r>
            <a:r>
              <a:rPr lang="en-US" sz="2400" b="1" i="0" u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recerca</a:t>
            </a:r>
            <a:r>
              <a:rPr lang="en-US" sz="2400" b="1" i="0" u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</a:t>
            </a:r>
            <a:endParaRPr dirty="0"/>
          </a:p>
        </p:txBody>
      </p:sp>
      <p:sp>
        <p:nvSpPr>
          <p:cNvPr id="116" name="Google Shape;116;p13"/>
          <p:cNvSpPr txBox="1"/>
          <p:nvPr/>
        </p:nvSpPr>
        <p:spPr>
          <a:xfrm>
            <a:off x="685800" y="2667000"/>
            <a:ext cx="8077200" cy="4384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40C00"/>
              </a:buClr>
              <a:buSzPts val="2400"/>
              <a:buFont typeface="Arial Black"/>
              <a:buNone/>
            </a:pPr>
            <a:r>
              <a:rPr lang="en-US" sz="2400" b="0" i="0" u="none">
                <a:solidFill>
                  <a:srgbClr val="A40C00"/>
                </a:solidFill>
                <a:latin typeface="Arial Black"/>
                <a:ea typeface="Arial Black"/>
                <a:cs typeface="Arial Black"/>
                <a:sym typeface="Arial Black"/>
              </a:rPr>
              <a:t>PERTINÈNCIA</a:t>
            </a:r>
            <a:r>
              <a:rPr lang="en-US" sz="2400" b="1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	ha de ser un problema significatiu  			i abordable científicament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A40C00"/>
              </a:buClr>
              <a:buSzPts val="2400"/>
              <a:buFont typeface="Arial Black"/>
              <a:buNone/>
            </a:pPr>
            <a:r>
              <a:rPr lang="en-US" sz="2400" b="0" i="0" u="none">
                <a:solidFill>
                  <a:srgbClr val="A40C00"/>
                </a:solidFill>
                <a:latin typeface="Arial Black"/>
                <a:ea typeface="Arial Black"/>
                <a:cs typeface="Arial Black"/>
                <a:sym typeface="Arial Black"/>
              </a:rPr>
              <a:t>CLAREDAT</a:t>
            </a:r>
            <a:r>
              <a:rPr lang="en-US" sz="2400" b="1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	pregunta sense vaguetats ni 				dispersió, ben acotada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A40C00"/>
              </a:buClr>
              <a:buSzPts val="2400"/>
              <a:buFont typeface="Arial Black"/>
              <a:buNone/>
            </a:pPr>
            <a:r>
              <a:rPr lang="en-US" sz="2400" b="0" i="0" u="none">
                <a:solidFill>
                  <a:srgbClr val="A40C00"/>
                </a:solidFill>
                <a:latin typeface="Arial Black"/>
                <a:ea typeface="Arial Black"/>
                <a:cs typeface="Arial Black"/>
                <a:sym typeface="Arial Black"/>
              </a:rPr>
              <a:t>VIABILITAT</a:t>
            </a:r>
            <a:r>
              <a:rPr lang="en-US" sz="2400" b="1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	adequada a les habilitats i 				possibilitats intel·lectuals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A40C00"/>
              </a:buClr>
              <a:buSzPts val="2400"/>
              <a:buFont typeface="Arial Black"/>
              <a:buNone/>
            </a:pPr>
            <a:r>
              <a:rPr lang="en-US" sz="2400" b="0" i="0" u="none">
                <a:solidFill>
                  <a:srgbClr val="A40C00"/>
                </a:solidFill>
                <a:latin typeface="Arial Black"/>
                <a:ea typeface="Arial Black"/>
                <a:cs typeface="Arial Black"/>
                <a:sym typeface="Arial Black"/>
              </a:rPr>
              <a:t>REALISME</a:t>
            </a:r>
            <a:r>
              <a:rPr lang="en-US" sz="2400" b="1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	proporcionada als recursos 				disponibles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1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B601"/>
            </a:gs>
            <a:gs pos="50000">
              <a:srgbClr val="FEF87A"/>
            </a:gs>
            <a:gs pos="100000">
              <a:srgbClr val="FFB601"/>
            </a:gs>
          </a:gsLst>
          <a:lin ang="5400000" scaled="0"/>
        </a:gradFill>
        <a:effectLst/>
      </p:bgPr>
    </p:bg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14"/>
          <p:cNvSpPr txBox="1"/>
          <p:nvPr/>
        </p:nvSpPr>
        <p:spPr>
          <a:xfrm>
            <a:off x="990600" y="609600"/>
            <a:ext cx="7315200" cy="673100"/>
          </a:xfrm>
          <a:prstGeom prst="rect">
            <a:avLst/>
          </a:prstGeom>
          <a:solidFill>
            <a:srgbClr val="FFFF00"/>
          </a:solidFill>
          <a:ln w="3175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40C00"/>
              </a:buClr>
              <a:buSzPts val="3600"/>
              <a:buFont typeface="Arial"/>
              <a:buNone/>
            </a:pPr>
            <a:r>
              <a:rPr lang="en-US" sz="3600" b="1" i="0" u="none">
                <a:solidFill>
                  <a:srgbClr val="A40C00"/>
                </a:solidFill>
                <a:latin typeface="Arial"/>
                <a:ea typeface="Arial"/>
                <a:cs typeface="Arial"/>
                <a:sym typeface="Arial"/>
              </a:rPr>
              <a:t>Dificultats habituals</a:t>
            </a:r>
            <a:endParaRPr/>
          </a:p>
        </p:txBody>
      </p:sp>
      <p:sp>
        <p:nvSpPr>
          <p:cNvPr id="122" name="Google Shape;122;p14"/>
          <p:cNvSpPr txBox="1"/>
          <p:nvPr/>
        </p:nvSpPr>
        <p:spPr>
          <a:xfrm>
            <a:off x="990600" y="1905000"/>
            <a:ext cx="7924800" cy="3963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en-US" sz="3200" b="1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1- temes poc “acadèmics”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Times New Roman"/>
              <a:buNone/>
            </a:pPr>
            <a:endParaRPr sz="3200" b="1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en-US" sz="3200" b="1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2- temes “perillosos”: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en-US" sz="3200" b="1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</a:t>
            </a:r>
            <a:r>
              <a:rPr lang="en-US" sz="2800" b="1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*manca de maduresa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lang="en-US" sz="2800" b="1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*necessitat de dinamització: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en-US" sz="2400" b="1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	</a:t>
            </a:r>
            <a:r>
              <a:rPr lang="en-US" sz="2400" b="1" i="0" u="sng">
                <a:solidFill>
                  <a:srgbClr val="A40C00"/>
                </a:solidFill>
                <a:latin typeface="Arial"/>
                <a:ea typeface="Arial"/>
                <a:cs typeface="Arial"/>
                <a:sym typeface="Arial"/>
              </a:rPr>
              <a:t>exemple</a:t>
            </a:r>
            <a:r>
              <a:rPr lang="en-US" sz="2400" b="1" i="0" u="none">
                <a:solidFill>
                  <a:srgbClr val="A40C00"/>
                </a:solidFill>
                <a:latin typeface="Arial"/>
                <a:ea typeface="Arial"/>
                <a:cs typeface="Arial"/>
                <a:sym typeface="Arial"/>
              </a:rPr>
              <a:t>: metodologia comparativa</a:t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B601"/>
            </a:gs>
            <a:gs pos="50000">
              <a:srgbClr val="FEF87A"/>
            </a:gs>
            <a:gs pos="100000">
              <a:srgbClr val="FFB601"/>
            </a:gs>
          </a:gsLst>
          <a:lin ang="5400000" scaled="0"/>
        </a:gradFill>
        <a:effectLst/>
      </p:bgPr>
    </p:bg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15"/>
          <p:cNvSpPr txBox="1"/>
          <p:nvPr/>
        </p:nvSpPr>
        <p:spPr>
          <a:xfrm>
            <a:off x="609600" y="533400"/>
            <a:ext cx="8077200" cy="733425"/>
          </a:xfrm>
          <a:prstGeom prst="rect">
            <a:avLst/>
          </a:prstGeom>
          <a:solidFill>
            <a:srgbClr val="FFFF00"/>
          </a:solidFill>
          <a:ln w="3175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40C00"/>
              </a:buClr>
              <a:buSzPts val="4000"/>
              <a:buFont typeface="Arial Black"/>
              <a:buNone/>
            </a:pPr>
            <a:r>
              <a:rPr lang="en-US" sz="4000" b="0" i="0" u="none">
                <a:solidFill>
                  <a:srgbClr val="A40C00"/>
                </a:solidFill>
                <a:latin typeface="Arial Black"/>
                <a:ea typeface="Arial Black"/>
                <a:cs typeface="Arial Black"/>
                <a:sym typeface="Arial Black"/>
              </a:rPr>
              <a:t>EQUILIBRI</a:t>
            </a:r>
            <a:endParaRPr/>
          </a:p>
        </p:txBody>
      </p:sp>
      <p:sp>
        <p:nvSpPr>
          <p:cNvPr id="128" name="Google Shape;128;p15"/>
          <p:cNvSpPr txBox="1"/>
          <p:nvPr/>
        </p:nvSpPr>
        <p:spPr>
          <a:xfrm>
            <a:off x="457200" y="2057400"/>
            <a:ext cx="8229600" cy="641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lang="en-US" sz="3600" b="1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1- el TR </a:t>
            </a:r>
            <a:r>
              <a:rPr lang="en-US" sz="3600" b="0" i="0" u="none">
                <a:solidFill>
                  <a:srgbClr val="D40F00"/>
                </a:solidFill>
                <a:latin typeface="Arial Black"/>
                <a:ea typeface="Arial Black"/>
                <a:cs typeface="Arial Black"/>
                <a:sym typeface="Arial Black"/>
              </a:rPr>
              <a:t>no</a:t>
            </a:r>
            <a:r>
              <a:rPr lang="en-US" sz="3600" b="1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és una TD</a:t>
            </a:r>
            <a:endParaRPr/>
          </a:p>
        </p:txBody>
      </p:sp>
      <p:sp>
        <p:nvSpPr>
          <p:cNvPr id="129" name="Google Shape;129;p15"/>
          <p:cNvSpPr txBox="1"/>
          <p:nvPr/>
        </p:nvSpPr>
        <p:spPr>
          <a:xfrm>
            <a:off x="457200" y="3276600"/>
            <a:ext cx="8305800" cy="641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lang="en-US" sz="3600" b="1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2- el TR </a:t>
            </a:r>
            <a:r>
              <a:rPr lang="en-US" sz="3600" b="0" i="0" u="none">
                <a:solidFill>
                  <a:srgbClr val="D40F00"/>
                </a:solidFill>
                <a:latin typeface="Arial Black"/>
                <a:ea typeface="Arial Black"/>
                <a:cs typeface="Arial Black"/>
                <a:sym typeface="Arial Black"/>
              </a:rPr>
              <a:t>no</a:t>
            </a:r>
            <a:r>
              <a:rPr lang="en-US" sz="3600" b="1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és un treball qualsevol</a:t>
            </a:r>
            <a:endParaRPr/>
          </a:p>
        </p:txBody>
      </p:sp>
      <p:sp>
        <p:nvSpPr>
          <p:cNvPr id="130" name="Google Shape;130;p15"/>
          <p:cNvSpPr txBox="1"/>
          <p:nvPr/>
        </p:nvSpPr>
        <p:spPr>
          <a:xfrm>
            <a:off x="838200" y="4572000"/>
            <a:ext cx="7467600" cy="646290"/>
          </a:xfrm>
          <a:prstGeom prst="rect">
            <a:avLst/>
          </a:prstGeom>
          <a:solidFill>
            <a:srgbClr val="FFFF00"/>
          </a:solidFill>
          <a:ln w="3175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40C00"/>
              </a:buClr>
              <a:buSzPts val="3600"/>
              <a:buFont typeface="Arial"/>
              <a:buNone/>
            </a:pPr>
            <a:r>
              <a:rPr lang="en-US" sz="3600" b="1" i="0" u="none" dirty="0">
                <a:solidFill>
                  <a:srgbClr val="A40C00"/>
                </a:solidFill>
                <a:latin typeface="Arial"/>
                <a:ea typeface="Arial"/>
                <a:cs typeface="Arial"/>
                <a:sym typeface="Arial"/>
              </a:rPr>
              <a:t>Com </a:t>
            </a:r>
            <a:r>
              <a:rPr lang="en-US" sz="3600" b="1" i="0" u="none" dirty="0" err="1">
                <a:solidFill>
                  <a:srgbClr val="A40C00"/>
                </a:solidFill>
                <a:latin typeface="Arial"/>
                <a:ea typeface="Arial"/>
                <a:cs typeface="Arial"/>
                <a:sym typeface="Arial"/>
              </a:rPr>
              <a:t>aconseguir</a:t>
            </a:r>
            <a:r>
              <a:rPr lang="en-US" sz="3600" b="1" i="0" u="none" dirty="0">
                <a:solidFill>
                  <a:srgbClr val="A40C00"/>
                </a:solidFill>
                <a:latin typeface="Arial"/>
                <a:ea typeface="Arial"/>
                <a:cs typeface="Arial"/>
                <a:sym typeface="Arial"/>
              </a:rPr>
              <a:t>-ho?</a:t>
            </a:r>
            <a:endParaRPr dirty="0"/>
          </a:p>
        </p:txBody>
      </p:sp>
      <p:sp>
        <p:nvSpPr>
          <p:cNvPr id="131" name="Google Shape;131;p15"/>
          <p:cNvSpPr txBox="1"/>
          <p:nvPr/>
        </p:nvSpPr>
        <p:spPr>
          <a:xfrm>
            <a:off x="2209800" y="5486400"/>
            <a:ext cx="5105400" cy="1004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en-US" sz="2400" b="1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a- màxima acotació i senzillesa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en-US" sz="2400" b="1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b- màxim rigor metodològic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B601"/>
            </a:gs>
            <a:gs pos="50000">
              <a:srgbClr val="FEF87A"/>
            </a:gs>
            <a:gs pos="100000">
              <a:srgbClr val="FFB601"/>
            </a:gs>
          </a:gsLst>
          <a:lin ang="5400000" scaled="0"/>
        </a:gradFill>
        <a:effectLst/>
      </p:bgPr>
    </p:bg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16"/>
          <p:cNvSpPr txBox="1"/>
          <p:nvPr/>
        </p:nvSpPr>
        <p:spPr>
          <a:xfrm>
            <a:off x="762000" y="457200"/>
            <a:ext cx="8001000" cy="1133603"/>
          </a:xfrm>
          <a:prstGeom prst="rect">
            <a:avLst/>
          </a:prstGeom>
          <a:solidFill>
            <a:srgbClr val="FF6600"/>
          </a:solidFill>
          <a:ln w="3175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40C00"/>
              </a:buClr>
              <a:buSzPts val="2800"/>
              <a:buFont typeface="Arial Black"/>
              <a:buNone/>
            </a:pPr>
            <a:r>
              <a:rPr lang="en-US" sz="2800" b="1" i="0" u="none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/>
                <a:ea typeface="Arial Black"/>
                <a:cs typeface="Arial Black"/>
                <a:sym typeface="Arial Black"/>
              </a:rPr>
              <a:t>COM HO FARÉ? </a:t>
            </a:r>
            <a:endParaRPr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marR="0" lvl="0" indent="0" algn="r" rtl="0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A40C00"/>
              </a:buClr>
              <a:buSzPts val="2800"/>
              <a:buFont typeface="Arial Black"/>
              <a:buNone/>
            </a:pPr>
            <a:r>
              <a:rPr lang="en-US" sz="2800" b="1" i="0" u="none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/>
                <a:ea typeface="Arial Black"/>
                <a:cs typeface="Arial Black"/>
                <a:sym typeface="Arial Black"/>
              </a:rPr>
              <a:t>QUINS PASSOS SEGUIRÉ?</a:t>
            </a:r>
            <a:endParaRPr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7" name="Google Shape;137;p16"/>
          <p:cNvSpPr txBox="1"/>
          <p:nvPr/>
        </p:nvSpPr>
        <p:spPr>
          <a:xfrm>
            <a:off x="533400" y="1828800"/>
            <a:ext cx="8305800" cy="5191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lang="en-US" sz="2800" b="1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ESTRATÈGIA METODOLÒGICA (</a:t>
            </a:r>
            <a:r>
              <a:rPr lang="en-US" sz="2800" b="0" i="0" u="none">
                <a:solidFill>
                  <a:schemeClr val="dk1"/>
                </a:solidFill>
                <a:latin typeface="Arial Black"/>
                <a:ea typeface="Arial Black"/>
                <a:cs typeface="Arial Black"/>
                <a:sym typeface="Arial Black"/>
              </a:rPr>
              <a:t>EL MÈTODE</a:t>
            </a:r>
            <a:r>
              <a:rPr lang="en-US" sz="2800" b="1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)</a:t>
            </a:r>
            <a:endParaRPr/>
          </a:p>
        </p:txBody>
      </p:sp>
      <p:sp>
        <p:nvSpPr>
          <p:cNvPr id="138" name="Google Shape;138;p16"/>
          <p:cNvSpPr txBox="1"/>
          <p:nvPr/>
        </p:nvSpPr>
        <p:spPr>
          <a:xfrm>
            <a:off x="838200" y="1905000"/>
            <a:ext cx="7467600" cy="11604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None/>
            </a:pPr>
            <a:endParaRPr sz="2800" b="1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800" b="1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" name="Google Shape;139;p16"/>
          <p:cNvSpPr txBox="1"/>
          <p:nvPr/>
        </p:nvSpPr>
        <p:spPr>
          <a:xfrm>
            <a:off x="609600" y="5029200"/>
            <a:ext cx="8077200" cy="1670050"/>
          </a:xfrm>
          <a:prstGeom prst="rect">
            <a:avLst/>
          </a:prstGeom>
          <a:solidFill>
            <a:srgbClr val="FFFF00"/>
          </a:solidFill>
          <a:ln w="254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en-US" sz="2400" b="1" i="1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art d’organitzar una sèrie de pensaments diversos   per tal de descobrir una veritat que ignorem                o bé per provar a altri una veritat que coneixem.</a:t>
            </a:r>
            <a:endParaRPr/>
          </a:p>
          <a:p>
            <a:pPr marL="0" marR="0" lvl="0" indent="0" algn="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US" sz="2000" b="1" i="1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Logique de Port-Royale, </a:t>
            </a:r>
            <a:r>
              <a:rPr lang="en-US" sz="2000" b="1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1662</a:t>
            </a:r>
            <a:endParaRPr/>
          </a:p>
        </p:txBody>
      </p:sp>
      <p:sp>
        <p:nvSpPr>
          <p:cNvPr id="140" name="Google Shape;140;p16"/>
          <p:cNvSpPr txBox="1"/>
          <p:nvPr/>
        </p:nvSpPr>
        <p:spPr>
          <a:xfrm>
            <a:off x="609600" y="2895600"/>
            <a:ext cx="5867400" cy="5191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40C00"/>
              </a:buClr>
              <a:buSzPts val="2800"/>
              <a:buFont typeface="Arial"/>
              <a:buNone/>
            </a:pPr>
            <a:r>
              <a:rPr lang="en-US" sz="2800" b="1" i="0" u="none">
                <a:solidFill>
                  <a:srgbClr val="A40C00"/>
                </a:solidFill>
                <a:latin typeface="Arial"/>
                <a:ea typeface="Arial"/>
                <a:cs typeface="Arial"/>
                <a:sym typeface="Arial"/>
              </a:rPr>
              <a:t>Etimologia:   </a:t>
            </a:r>
            <a:r>
              <a:rPr lang="en-US" sz="2800" b="1" i="0" u="non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μετὰ</a:t>
            </a:r>
            <a:r>
              <a:rPr lang="en-US" sz="2800" b="1" i="0" u="none">
                <a:solidFill>
                  <a:schemeClr val="dk1"/>
                </a:solidFill>
                <a:latin typeface="Noto Sans Symbols"/>
                <a:ea typeface="Noto Sans Symbols"/>
                <a:cs typeface="Noto Sans Symbols"/>
                <a:sym typeface="Noto Sans Symbols"/>
              </a:rPr>
              <a:t> − </a:t>
            </a:r>
            <a:r>
              <a:rPr lang="en-US" sz="2800" b="1" i="0" u="non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ὁδός</a:t>
            </a:r>
            <a:endParaRPr/>
          </a:p>
        </p:txBody>
      </p:sp>
      <p:sp>
        <p:nvSpPr>
          <p:cNvPr id="141" name="Google Shape;141;p16"/>
          <p:cNvSpPr txBox="1"/>
          <p:nvPr/>
        </p:nvSpPr>
        <p:spPr>
          <a:xfrm>
            <a:off x="609600" y="4114800"/>
            <a:ext cx="1981200" cy="5191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40C00"/>
              </a:buClr>
              <a:buSzPts val="2800"/>
              <a:buFont typeface="Arial"/>
              <a:buNone/>
            </a:pPr>
            <a:r>
              <a:rPr lang="en-US" sz="2800" b="1" i="0" u="none">
                <a:solidFill>
                  <a:srgbClr val="A40C00"/>
                </a:solidFill>
                <a:latin typeface="Arial"/>
                <a:ea typeface="Arial"/>
                <a:cs typeface="Arial"/>
                <a:sym typeface="Arial"/>
              </a:rPr>
              <a:t>Definició:</a:t>
            </a:r>
            <a:endParaRPr/>
          </a:p>
        </p:txBody>
      </p:sp>
      <p:pic>
        <p:nvPicPr>
          <p:cNvPr id="142" name="Google Shape;142;p1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638800" y="2362200"/>
            <a:ext cx="2971800" cy="2625725"/>
          </a:xfrm>
          <a:prstGeom prst="rect">
            <a:avLst/>
          </a:prstGeom>
          <a:noFill/>
          <a:ln w="31750" cap="flat" cmpd="sng">
            <a:solidFill>
              <a:srgbClr val="A40C00"/>
            </a:solidFill>
            <a:prstDash val="solid"/>
            <a:miter lim="800000"/>
            <a:headEnd type="none" w="sm" len="sm"/>
            <a:tailEnd type="none" w="sm" len="sm"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B601"/>
            </a:gs>
            <a:gs pos="50000">
              <a:srgbClr val="FEF87A"/>
            </a:gs>
            <a:gs pos="100000">
              <a:srgbClr val="FFB601"/>
            </a:gs>
          </a:gsLst>
          <a:lin ang="5400000" scaled="0"/>
        </a:gradFill>
        <a:effectLst/>
      </p:bgPr>
    </p:bg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17"/>
          <p:cNvSpPr txBox="1"/>
          <p:nvPr/>
        </p:nvSpPr>
        <p:spPr>
          <a:xfrm>
            <a:off x="457200" y="304800"/>
            <a:ext cx="8382000" cy="2836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 Black"/>
              <a:buNone/>
            </a:pPr>
            <a:r>
              <a:rPr lang="en-US" sz="3600" b="0" i="0" u="none">
                <a:solidFill>
                  <a:schemeClr val="dk1"/>
                </a:solidFill>
                <a:latin typeface="Arial Black"/>
                <a:ea typeface="Arial Black"/>
                <a:cs typeface="Arial Black"/>
                <a:sym typeface="Arial Black"/>
              </a:rPr>
              <a:t>El mètode</a:t>
            </a:r>
            <a:r>
              <a:rPr lang="en-US" sz="3200" b="1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en-US" sz="3200" b="1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ens ha de permetre definir: 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en-US" sz="3200" b="1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	un </a:t>
            </a:r>
            <a:r>
              <a:rPr lang="en-US" sz="3200" b="0" i="0" u="none">
                <a:solidFill>
                  <a:srgbClr val="D40F00"/>
                </a:solidFill>
                <a:latin typeface="Arial Black"/>
                <a:ea typeface="Arial Black"/>
                <a:cs typeface="Arial Black"/>
                <a:sym typeface="Arial Black"/>
              </a:rPr>
              <a:t>punt de partida</a:t>
            </a:r>
            <a:r>
              <a:rPr lang="en-US" sz="3200" b="1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i 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en-US" sz="3200" b="1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	un </a:t>
            </a:r>
            <a:r>
              <a:rPr lang="en-US" sz="3200" b="0" i="0" u="none">
                <a:solidFill>
                  <a:srgbClr val="D40F00"/>
                </a:solidFill>
                <a:latin typeface="Arial Black"/>
                <a:ea typeface="Arial Black"/>
                <a:cs typeface="Arial Black"/>
                <a:sym typeface="Arial Black"/>
              </a:rPr>
              <a:t>punt d’arribada</a:t>
            </a:r>
            <a:r>
              <a:rPr lang="en-US" sz="3200" b="1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endParaRPr/>
          </a:p>
        </p:txBody>
      </p:sp>
      <p:sp>
        <p:nvSpPr>
          <p:cNvPr id="148" name="Google Shape;148;p17"/>
          <p:cNvSpPr txBox="1"/>
          <p:nvPr/>
        </p:nvSpPr>
        <p:spPr>
          <a:xfrm>
            <a:off x="457200" y="3581400"/>
            <a:ext cx="8458200" cy="27162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en-US" sz="3200" b="1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 ens ha de garantir que d’altres: </a:t>
            </a:r>
            <a:endParaRPr/>
          </a:p>
          <a:p>
            <a:pPr marL="914400" marR="0" lvl="2" indent="-177800" algn="l" rtl="0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A40C00"/>
              </a:buClr>
              <a:buSzPts val="2800"/>
              <a:buFont typeface="Noto Sans Symbols"/>
              <a:buChar char="❖"/>
            </a:pPr>
            <a:r>
              <a:rPr lang="en-US"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puguin recórrer el camí seguit per    	nosaltres </a:t>
            </a:r>
            <a:endParaRPr/>
          </a:p>
          <a:p>
            <a:pPr marL="914400" marR="0" lvl="2" indent="-177800" algn="l" rtl="0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A40C00"/>
              </a:buClr>
              <a:buSzPts val="2800"/>
              <a:buFont typeface="Noto Sans Symbols"/>
              <a:buChar char="❖"/>
            </a:pPr>
            <a:r>
              <a:rPr lang="en-US"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i puguin valorar l’interès del recorregut 	i dels resultats obtinguts.</a:t>
            </a:r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B601"/>
            </a:gs>
            <a:gs pos="50000">
              <a:srgbClr val="FEF87A"/>
            </a:gs>
            <a:gs pos="100000">
              <a:srgbClr val="FFB601"/>
            </a:gs>
          </a:gsLst>
          <a:lin ang="5400000" scaled="0"/>
        </a:gradFill>
        <a:effectLst/>
      </p:bgPr>
    </p:bg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18"/>
          <p:cNvSpPr txBox="1"/>
          <p:nvPr/>
        </p:nvSpPr>
        <p:spPr>
          <a:xfrm>
            <a:off x="228600" y="914400"/>
            <a:ext cx="8915400" cy="1373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457200" marR="0"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lang="en-US" sz="2800" b="1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Procediments sotmesos a </a:t>
            </a:r>
            <a:r>
              <a:rPr lang="en-US" sz="2800" b="1" i="0" u="none">
                <a:solidFill>
                  <a:srgbClr val="A40C00"/>
                </a:solidFill>
                <a:latin typeface="Arial"/>
                <a:ea typeface="Arial"/>
                <a:cs typeface="Arial"/>
                <a:sym typeface="Arial"/>
              </a:rPr>
              <a:t>processos de</a:t>
            </a:r>
            <a:r>
              <a:rPr lang="en-US" sz="2800" b="1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800" b="1" i="0" u="none">
                <a:solidFill>
                  <a:srgbClr val="A40C00"/>
                </a:solidFill>
                <a:latin typeface="Arial"/>
                <a:ea typeface="Arial"/>
                <a:cs typeface="Arial"/>
                <a:sym typeface="Arial"/>
              </a:rPr>
              <a:t>control</a:t>
            </a:r>
            <a:r>
              <a:rPr lang="en-US" sz="2800" b="1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que donin </a:t>
            </a:r>
            <a:r>
              <a:rPr lang="en-US" sz="2800" b="0" i="0" u="none">
                <a:solidFill>
                  <a:srgbClr val="D40F00"/>
                </a:solidFill>
                <a:latin typeface="Arial Black"/>
                <a:ea typeface="Arial Black"/>
                <a:cs typeface="Arial Black"/>
                <a:sym typeface="Arial Black"/>
              </a:rPr>
              <a:t>validesa</a:t>
            </a:r>
            <a:r>
              <a:rPr lang="en-US" sz="2800" b="1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a la nostra recerca en 3 sentits bàsics:</a:t>
            </a:r>
            <a:endParaRPr/>
          </a:p>
        </p:txBody>
      </p:sp>
      <p:sp>
        <p:nvSpPr>
          <p:cNvPr id="154" name="Google Shape;154;p18"/>
          <p:cNvSpPr txBox="1"/>
          <p:nvPr/>
        </p:nvSpPr>
        <p:spPr>
          <a:xfrm>
            <a:off x="609600" y="152400"/>
            <a:ext cx="8001000" cy="550862"/>
          </a:xfrm>
          <a:prstGeom prst="rect">
            <a:avLst/>
          </a:prstGeom>
          <a:solidFill>
            <a:srgbClr val="FFFF00"/>
          </a:solidFill>
          <a:ln w="3175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 Black"/>
              <a:buNone/>
            </a:pPr>
            <a:r>
              <a:rPr lang="en-US" sz="2800" b="0" i="0" u="none">
                <a:solidFill>
                  <a:schemeClr val="dk1"/>
                </a:solidFill>
                <a:latin typeface="Arial Black"/>
                <a:ea typeface="Arial Black"/>
                <a:cs typeface="Arial Black"/>
                <a:sym typeface="Arial Black"/>
              </a:rPr>
              <a:t>EN QUÈ CONSISTEIX EL MÈTODE?</a:t>
            </a:r>
            <a:endParaRPr/>
          </a:p>
        </p:txBody>
      </p:sp>
      <p:sp>
        <p:nvSpPr>
          <p:cNvPr id="155" name="Google Shape;155;p18"/>
          <p:cNvSpPr txBox="1"/>
          <p:nvPr/>
        </p:nvSpPr>
        <p:spPr>
          <a:xfrm>
            <a:off x="685800" y="2514600"/>
            <a:ext cx="8077200" cy="393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457200" marR="0"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40F00"/>
              </a:buClr>
              <a:buSzPts val="2800"/>
              <a:buFont typeface="Arial Black"/>
              <a:buAutoNum type="arabicParenR"/>
            </a:pPr>
            <a:r>
              <a:rPr lang="en-US" sz="2800" b="0" i="0" u="none">
                <a:solidFill>
                  <a:srgbClr val="D40F00"/>
                </a:solidFill>
                <a:latin typeface="Arial Black"/>
                <a:ea typeface="Arial Black"/>
                <a:cs typeface="Arial Black"/>
                <a:sym typeface="Arial Black"/>
              </a:rPr>
              <a:t>Valor del tema escollit</a:t>
            </a:r>
            <a:r>
              <a:rPr lang="en-US" sz="2800" b="1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interès o rellevància d’allò que es vol investigar.</a:t>
            </a:r>
            <a:endParaRPr/>
          </a:p>
          <a:p>
            <a:pPr marL="457200" marR="0" lvl="0" indent="-457200" algn="l" rtl="0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D40F00"/>
              </a:buClr>
              <a:buSzPts val="2800"/>
              <a:buFont typeface="Arial Black"/>
              <a:buAutoNum type="arabicParenR"/>
            </a:pPr>
            <a:r>
              <a:rPr lang="en-US" sz="2800" b="0" i="0" u="none">
                <a:solidFill>
                  <a:srgbClr val="D40F00"/>
                </a:solidFill>
                <a:latin typeface="Arial Black"/>
                <a:ea typeface="Arial Black"/>
                <a:cs typeface="Arial Black"/>
                <a:sym typeface="Arial Black"/>
              </a:rPr>
              <a:t>Validesa interna</a:t>
            </a:r>
            <a:r>
              <a:rPr lang="en-US" sz="2800" b="1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coherència lògica i metodològica, solidesa argumentativa i raonabilitat del treball.</a:t>
            </a:r>
            <a:endParaRPr/>
          </a:p>
          <a:p>
            <a:pPr marL="457200" marR="0" lvl="0" indent="-457200" algn="l" rtl="0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A40C00"/>
              </a:buClr>
              <a:buSzPts val="2800"/>
              <a:buFont typeface="Arial Black"/>
              <a:buAutoNum type="arabicParenR"/>
            </a:pPr>
            <a:r>
              <a:rPr lang="en-US" sz="2800" b="0" i="0" u="none">
                <a:solidFill>
                  <a:srgbClr val="A40C00"/>
                </a:solidFill>
                <a:latin typeface="Arial Black"/>
                <a:ea typeface="Arial Black"/>
                <a:cs typeface="Arial Black"/>
                <a:sym typeface="Arial Black"/>
              </a:rPr>
              <a:t>Validesa externa</a:t>
            </a:r>
            <a:r>
              <a:rPr lang="en-US" sz="2800" b="1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adequació dels resultats, és a dir, els resultats obtinguts són transferibles a un domini més ampli.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B601"/>
            </a:gs>
            <a:gs pos="50000">
              <a:srgbClr val="FEF87A"/>
            </a:gs>
            <a:gs pos="100000">
              <a:srgbClr val="FFB601"/>
            </a:gs>
          </a:gsLst>
          <a:lin ang="5400000" scaled="0"/>
        </a:gradFill>
        <a:effectLst/>
      </p:bgPr>
    </p:bg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0" name="Google Shape;160;p19"/>
          <p:cNvGraphicFramePr/>
          <p:nvPr/>
        </p:nvGraphicFramePr>
        <p:xfrm>
          <a:off x="533400" y="1828800"/>
          <a:ext cx="8381975" cy="4023400"/>
        </p:xfrm>
        <a:graphic>
          <a:graphicData uri="http://schemas.openxmlformats.org/drawingml/2006/table">
            <a:tbl>
              <a:tblPr>
                <a:noFill/>
                <a:tableStyleId>{CA574CB0-5461-4919-B9AE-4D2100B5E618}</a:tableStyleId>
              </a:tblPr>
              <a:tblGrid>
                <a:gridCol w="3173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2085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1858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2400" b="1" i="0" u="none" strike="noStrike" cap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Treball explicatiu</a:t>
                      </a:r>
                      <a:endParaRPr/>
                    </a:p>
                  </a:txBody>
                  <a:tcPr marL="91450" marR="91450" marT="45725" marB="45725">
                    <a:lnL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A40C00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2400" b="1" i="0" u="none" strike="noStrike" cap="none">
                          <a:solidFill>
                            <a:srgbClr val="A40C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Plantejament d’hipòtesis explicatives o interpretatives + avaluació + contrastació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858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2400" b="1" i="0" u="none" strike="noStrike" cap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Treball descriptiu (catalogació)</a:t>
                      </a:r>
                      <a:endParaRPr/>
                    </a:p>
                  </a:txBody>
                  <a:tcPr marL="91450" marR="91450" marT="45725" marB="45725">
                    <a:lnL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A40C00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2400" b="1" i="0" u="none" strike="noStrike" cap="none">
                          <a:solidFill>
                            <a:srgbClr val="A40C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Recollida, anàlisi i classificació o ordenació d’una quantitat important i significativa de dades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207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2400" b="1" i="0" u="none" strike="noStrike" cap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Treball comparatiu</a:t>
                      </a:r>
                      <a:endParaRPr/>
                    </a:p>
                  </a:txBody>
                  <a:tcPr marL="91450" marR="91450" marT="45725" marB="45725">
                    <a:lnL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A40C00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2400" b="1" i="0" u="none" strike="noStrike" cap="none">
                          <a:solidFill>
                            <a:srgbClr val="A40C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Aplicació de criteris de comparació entre 2 o + elements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207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2400" b="1" i="0" u="none" strike="noStrike" cap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Estudi d’un cas</a:t>
                      </a:r>
                      <a:endParaRPr/>
                    </a:p>
                  </a:txBody>
                  <a:tcPr marL="91450" marR="91450" marT="45725" marB="45725">
                    <a:lnL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A40C00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2400" b="1" i="0" u="none" strike="noStrike" cap="none">
                          <a:solidFill>
                            <a:srgbClr val="A40C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Descobriment i comprensió de particularitats significatives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161" name="Google Shape;161;p19"/>
          <p:cNvGraphicFramePr/>
          <p:nvPr/>
        </p:nvGraphicFramePr>
        <p:xfrm>
          <a:off x="533400" y="1066800"/>
          <a:ext cx="8382000" cy="736600"/>
        </p:xfrm>
        <a:graphic>
          <a:graphicData uri="http://schemas.openxmlformats.org/drawingml/2006/table">
            <a:tbl>
              <a:tblPr>
                <a:noFill/>
                <a:tableStyleId>{CA574CB0-5461-4919-B9AE-4D2100B5E618}</a:tableStyleId>
              </a:tblPr>
              <a:tblGrid>
                <a:gridCol w="3200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181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366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2400" b="1" i="0" u="none" strike="noStrike" cap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Tipus de recerca</a:t>
                      </a:r>
                      <a:endParaRPr/>
                    </a:p>
                  </a:txBody>
                  <a:tcPr marL="91450" marR="91450" marT="45725" marB="45725">
                    <a:lnL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A40C00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2400" b="1" i="0" u="none" strike="noStrike" cap="none">
                          <a:solidFill>
                            <a:srgbClr val="A40C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Estratègia metodològica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4C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62" name="Google Shape;162;p19"/>
          <p:cNvSpPr txBox="1"/>
          <p:nvPr/>
        </p:nvSpPr>
        <p:spPr>
          <a:xfrm>
            <a:off x="533400" y="228600"/>
            <a:ext cx="7696200" cy="611187"/>
          </a:xfrm>
          <a:prstGeom prst="rect">
            <a:avLst/>
          </a:prstGeom>
          <a:solidFill>
            <a:srgbClr val="FFFF00"/>
          </a:solidFill>
          <a:ln w="3175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 Black"/>
              <a:buNone/>
            </a:pPr>
            <a:r>
              <a:rPr lang="en-US" sz="3200" b="0" i="0" u="none">
                <a:solidFill>
                  <a:schemeClr val="dk1"/>
                </a:solidFill>
                <a:latin typeface="Arial Black"/>
                <a:ea typeface="Arial Black"/>
                <a:cs typeface="Arial Black"/>
                <a:sym typeface="Arial Black"/>
              </a:rPr>
              <a:t>DIVERSITAT METODOLÒGICA   </a:t>
            </a:r>
            <a:endParaRPr/>
          </a:p>
        </p:txBody>
      </p:sp>
      <p:sp>
        <p:nvSpPr>
          <p:cNvPr id="163" name="Google Shape;163;p19"/>
          <p:cNvSpPr txBox="1"/>
          <p:nvPr/>
        </p:nvSpPr>
        <p:spPr>
          <a:xfrm>
            <a:off x="2133600" y="6338887"/>
            <a:ext cx="4419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64" name="Google Shape;164;p19"/>
          <p:cNvSpPr txBox="1"/>
          <p:nvPr/>
        </p:nvSpPr>
        <p:spPr>
          <a:xfrm>
            <a:off x="152400" y="6172200"/>
            <a:ext cx="8763000" cy="428625"/>
          </a:xfrm>
          <a:prstGeom prst="rect">
            <a:avLst/>
          </a:prstGeom>
          <a:solidFill>
            <a:srgbClr val="FFFF00"/>
          </a:solidFill>
          <a:ln w="3175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40C00"/>
              </a:buClr>
              <a:buSzPts val="2000"/>
              <a:buFont typeface="Arial Black"/>
              <a:buNone/>
            </a:pPr>
            <a:r>
              <a:rPr lang="en-US" sz="2000" b="0" i="0" u="none">
                <a:solidFill>
                  <a:srgbClr val="A40C00"/>
                </a:solidFill>
                <a:latin typeface="Arial Black"/>
                <a:ea typeface="Arial Black"/>
                <a:cs typeface="Arial Black"/>
                <a:sym typeface="Arial Black"/>
              </a:rPr>
              <a:t>POCS TREBALLS PURS    //   NO HI HA MÈTODES EXCLUSIUS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B601"/>
            </a:gs>
            <a:gs pos="50000">
              <a:srgbClr val="FEF87A"/>
            </a:gs>
            <a:gs pos="100000">
              <a:srgbClr val="FFB601"/>
            </a:gs>
          </a:gsLst>
          <a:lin ang="5400000" scaled="0"/>
        </a:gradFill>
        <a:effectLst/>
      </p:bgPr>
    </p:bg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20"/>
          <p:cNvSpPr txBox="1"/>
          <p:nvPr/>
        </p:nvSpPr>
        <p:spPr>
          <a:xfrm>
            <a:off x="381000" y="228600"/>
            <a:ext cx="7239000" cy="550862"/>
          </a:xfrm>
          <a:prstGeom prst="rect">
            <a:avLst/>
          </a:prstGeom>
          <a:solidFill>
            <a:srgbClr val="FFFF00"/>
          </a:solidFill>
          <a:ln w="3175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40C00"/>
              </a:buClr>
              <a:buSzPts val="2800"/>
              <a:buFont typeface="Arial Black"/>
              <a:buNone/>
            </a:pPr>
            <a:r>
              <a:rPr lang="en-US" sz="2800" b="0" i="0" u="none">
                <a:solidFill>
                  <a:srgbClr val="A40C00"/>
                </a:solidFill>
                <a:latin typeface="Arial Black"/>
                <a:ea typeface="Arial Black"/>
                <a:cs typeface="Arial Black"/>
                <a:sym typeface="Arial Black"/>
              </a:rPr>
              <a:t>1. TREBALL EXPLICATIU</a:t>
            </a:r>
            <a:endParaRPr/>
          </a:p>
        </p:txBody>
      </p:sp>
      <p:graphicFrame>
        <p:nvGraphicFramePr>
          <p:cNvPr id="170" name="Google Shape;170;p20"/>
          <p:cNvGraphicFramePr/>
          <p:nvPr>
            <p:extLst>
              <p:ext uri="{D42A27DB-BD31-4B8C-83A1-F6EECF244321}">
                <p14:modId xmlns:p14="http://schemas.microsoft.com/office/powerpoint/2010/main" val="1002746323"/>
              </p:ext>
            </p:extLst>
          </p:nvPr>
        </p:nvGraphicFramePr>
        <p:xfrm>
          <a:off x="457200" y="990600"/>
          <a:ext cx="8153400" cy="5573685"/>
        </p:xfrm>
        <a:graphic>
          <a:graphicData uri="http://schemas.openxmlformats.org/drawingml/2006/table">
            <a:tbl>
              <a:tblPr>
                <a:noFill/>
                <a:tableStyleId>{CA574CB0-5461-4919-B9AE-4D2100B5E618}</a:tableStyleId>
              </a:tblPr>
              <a:tblGrid>
                <a:gridCol w="1981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172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556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A40C00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2400" b="1" i="0" u="none" strike="noStrike" cap="none">
                          <a:solidFill>
                            <a:srgbClr val="A40C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PREGUNTA</a:t>
                      </a:r>
                      <a:endParaRPr/>
                    </a:p>
                  </a:txBody>
                  <a:tcPr marL="91450" marR="91450" marT="45725" marB="45725">
                    <a:lnL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Arial Black"/>
                        <a:buNone/>
                      </a:pPr>
                      <a:r>
                        <a:rPr lang="en-US" sz="2400" b="0" i="0" u="none" strike="noStrike" cap="none">
                          <a:solidFill>
                            <a:schemeClr val="dk1"/>
                          </a:solidFill>
                          <a:latin typeface="Arial Black"/>
                          <a:ea typeface="Arial Black"/>
                          <a:cs typeface="Arial Black"/>
                          <a:sym typeface="Arial Black"/>
                        </a:rPr>
                        <a:t>Per què?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95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A40C00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2400" b="1" i="0" u="none" strike="noStrike" cap="none">
                          <a:solidFill>
                            <a:srgbClr val="A40C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MÈTODE</a:t>
                      </a:r>
                      <a:endParaRPr/>
                    </a:p>
                  </a:txBody>
                  <a:tcPr marL="91450" marR="91450" marT="45725" marB="45725">
                    <a:lnL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2400" b="1" i="0" u="none" strike="noStrike" cap="none" dirty="0" err="1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Hipotètic-deductiu</a:t>
                      </a:r>
                      <a:endParaRPr dirty="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463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A40C00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2400" b="1" i="0" u="none" strike="noStrike" cap="none">
                          <a:solidFill>
                            <a:srgbClr val="A40C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PROCÉS</a:t>
                      </a:r>
                      <a:endParaRPr/>
                    </a:p>
                  </a:txBody>
                  <a:tcPr marL="91450" marR="91450" marT="45725" marB="45725">
                    <a:lnL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533400" marR="0" lvl="0" indent="-53340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Arial"/>
                        <a:buNone/>
                      </a:pPr>
                      <a:r>
                        <a:rPr lang="ca-ES" sz="2400" b="1" i="0" u="none" strike="noStrike" cap="none" noProof="0" dirty="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Observació &gt;&gt; Inducció</a:t>
                      </a:r>
                      <a:endParaRPr lang="ca-ES" noProof="0" dirty="0"/>
                    </a:p>
                    <a:p>
                      <a:pPr marL="533400" marR="0" lvl="0" indent="-533400" algn="ctr" rtl="0">
                        <a:lnSpc>
                          <a:spcPct val="100000"/>
                        </a:lnSpc>
                        <a:spcBef>
                          <a:spcPts val="48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Arial"/>
                        <a:buNone/>
                      </a:pPr>
                      <a:r>
                        <a:rPr lang="ca-ES" sz="2400" b="1" i="0" u="none" strike="noStrike" cap="none" noProof="0" dirty="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Plantejament d’1 o més hipòtesis</a:t>
                      </a:r>
                      <a:endParaRPr lang="ca-ES" noProof="0" dirty="0"/>
                    </a:p>
                    <a:p>
                      <a:pPr marL="533400" marR="0" lvl="0" indent="-533400" algn="ctr" rtl="0">
                        <a:lnSpc>
                          <a:spcPct val="100000"/>
                        </a:lnSpc>
                        <a:spcBef>
                          <a:spcPts val="48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Arial"/>
                        <a:buNone/>
                      </a:pPr>
                      <a:r>
                        <a:rPr lang="ca-ES" sz="2400" b="1" i="0" u="none" strike="noStrike" cap="none" noProof="0" dirty="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Contrastació de la hipòtesi </a:t>
                      </a:r>
                      <a:endParaRPr lang="ca-ES" noProof="0" dirty="0"/>
                    </a:p>
                    <a:p>
                      <a:pPr marL="533400" marR="0" lvl="0" indent="-533400" algn="ctr" rtl="0">
                        <a:lnSpc>
                          <a:spcPct val="100000"/>
                        </a:lnSpc>
                        <a:spcBef>
                          <a:spcPts val="48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Arial"/>
                        <a:buNone/>
                      </a:pPr>
                      <a:r>
                        <a:rPr lang="ca-ES" sz="2400" b="1" i="0" u="none" strike="noStrike" cap="none" noProof="0" dirty="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mitjançant </a:t>
                      </a:r>
                      <a:r>
                        <a:rPr lang="ca-ES" sz="2400" b="0" i="0" u="none" strike="noStrike" cap="none" noProof="0" dirty="0">
                          <a:solidFill>
                            <a:schemeClr val="dk1"/>
                          </a:solidFill>
                          <a:latin typeface="Arial Black"/>
                          <a:ea typeface="Arial Black"/>
                          <a:cs typeface="Arial Black"/>
                          <a:sym typeface="Arial Black"/>
                        </a:rPr>
                        <a:t>UN EXPERIMENT</a:t>
                      </a:r>
                      <a:endParaRPr lang="ca-ES" noProof="0" dirty="0"/>
                    </a:p>
                    <a:p>
                      <a:pPr marL="533400" marR="0" lvl="0" indent="-533400" algn="ctr" rtl="0">
                        <a:lnSpc>
                          <a:spcPct val="100000"/>
                        </a:lnSpc>
                        <a:spcBef>
                          <a:spcPts val="48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Arial"/>
                        <a:buNone/>
                      </a:pPr>
                      <a:r>
                        <a:rPr lang="ca-ES" sz="2400" b="1" i="0" u="none" strike="noStrike" cap="none" noProof="0" dirty="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Adequació o refutació</a:t>
                      </a:r>
                      <a:endParaRPr lang="ca-ES" noProof="0" dirty="0"/>
                    </a:p>
                    <a:p>
                      <a:pPr marL="533400" marR="0" lvl="0" indent="-533400" algn="ctr" rtl="0">
                        <a:lnSpc>
                          <a:spcPct val="100000"/>
                        </a:lnSpc>
                        <a:spcBef>
                          <a:spcPts val="48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Arial"/>
                        <a:buNone/>
                      </a:pPr>
                      <a:r>
                        <a:rPr lang="ca-ES" sz="2400" b="1" i="0" u="none" strike="noStrike" cap="none" noProof="0" dirty="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Conclusions</a:t>
                      </a:r>
                      <a:endParaRPr lang="ca-ES" noProof="0" dirty="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9605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A40C00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2400" b="1" i="0" u="none" strike="noStrike" cap="none">
                          <a:solidFill>
                            <a:srgbClr val="A40C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EXEMPLES</a:t>
                      </a:r>
                      <a:endParaRPr/>
                    </a:p>
                  </a:txBody>
                  <a:tcPr marL="91450" marR="91450" marT="45725" marB="45725">
                    <a:lnL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11430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Char char="•"/>
                      </a:pPr>
                      <a:r>
                        <a:rPr lang="en-US" sz="1800" b="1" i="0" u="none" strike="noStrike" cap="none" dirty="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800" b="1" i="1" u="none" strike="noStrike" cap="none" dirty="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El color </a:t>
                      </a:r>
                      <a:r>
                        <a:rPr lang="en-US" sz="1800" b="1" i="1" u="none" strike="noStrike" cap="none" dirty="0" err="1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dels</a:t>
                      </a:r>
                      <a:r>
                        <a:rPr lang="en-US" sz="1800" b="1" i="1" u="none" strike="noStrike" cap="none" dirty="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800" b="1" i="1" u="none" strike="noStrike" cap="none" dirty="0" err="1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espinacs</a:t>
                      </a:r>
                      <a:r>
                        <a:rPr lang="en-US" sz="1800" b="1" i="1" u="none" strike="noStrike" cap="none" dirty="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. </a:t>
                      </a:r>
                      <a:r>
                        <a:rPr lang="en-US" sz="1800" b="1" i="1" u="none" strike="noStrike" cap="none" dirty="0" err="1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Importància</a:t>
                      </a:r>
                      <a:r>
                        <a:rPr lang="en-US" sz="1800" b="1" i="1" u="none" strike="noStrike" cap="none" dirty="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de la </a:t>
                      </a:r>
                      <a:r>
                        <a:rPr lang="en-US" sz="1800" b="1" i="1" u="none" strike="noStrike" cap="none" dirty="0" err="1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nutrició</a:t>
                      </a:r>
                      <a:r>
                        <a:rPr lang="en-US" sz="1800" b="1" i="1" u="none" strike="noStrike" cap="none" dirty="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800" b="1" i="1" u="none" strike="noStrike" cap="none" dirty="0" err="1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en</a:t>
                      </a:r>
                      <a:r>
                        <a:rPr lang="en-US" sz="1800" b="1" i="1" u="none" strike="noStrike" cap="none" dirty="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800" b="1" i="1" u="none" strike="noStrike" cap="none" dirty="0" err="1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els</a:t>
                      </a:r>
                      <a:r>
                        <a:rPr lang="en-US" sz="1800" b="1" i="1" u="none" strike="noStrike" cap="none" dirty="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pigments </a:t>
                      </a:r>
                      <a:r>
                        <a:rPr lang="en-US" sz="1800" b="1" i="1" u="none" strike="noStrike" cap="none" dirty="0" err="1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vegetals</a:t>
                      </a:r>
                      <a:endParaRPr dirty="0"/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36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 New Roman"/>
                        <a:buNone/>
                      </a:pPr>
                      <a:endParaRPr sz="1800" b="1" i="1" u="none" strike="noStrike" cap="none" dirty="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-114300" algn="l" rtl="0">
                        <a:lnSpc>
                          <a:spcPct val="100000"/>
                        </a:lnSpc>
                        <a:spcBef>
                          <a:spcPts val="36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Char char="•"/>
                      </a:pPr>
                      <a:r>
                        <a:rPr lang="en-US" sz="1800" b="1" i="1" u="none" strike="noStrike" cap="none" dirty="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800" b="1" i="1" u="none" strike="noStrike" cap="none" dirty="0" err="1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Influència</a:t>
                      </a:r>
                      <a:r>
                        <a:rPr lang="en-US" sz="1800" b="1" i="1" u="none" strike="noStrike" cap="none" dirty="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del so </a:t>
                      </a:r>
                      <a:r>
                        <a:rPr lang="en-US" sz="1800" b="1" i="1" u="none" strike="noStrike" cap="none" dirty="0" err="1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en</a:t>
                      </a:r>
                      <a:r>
                        <a:rPr lang="en-US" sz="1800" b="1" i="1" u="none" strike="noStrike" cap="none" dirty="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el </a:t>
                      </a:r>
                      <a:r>
                        <a:rPr lang="en-US" sz="1800" b="1" i="1" u="none" strike="noStrike" cap="none" dirty="0" err="1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creixement</a:t>
                      </a:r>
                      <a:r>
                        <a:rPr lang="en-US" sz="1800" b="1" i="1" u="none" strike="noStrike" cap="none" dirty="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de les </a:t>
                      </a:r>
                      <a:r>
                        <a:rPr lang="en-US" sz="1800" b="1" i="1" u="none" strike="noStrike" cap="none" dirty="0" err="1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plantes</a:t>
                      </a:r>
                      <a:r>
                        <a:rPr lang="en-US" sz="1800" b="1" i="1" u="none" strike="noStrike" cap="none" dirty="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endParaRPr dirty="0"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36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 New Roman"/>
                        <a:buNone/>
                      </a:pPr>
                      <a:endParaRPr sz="1800" b="1" i="1" u="none" strike="noStrike" cap="none" dirty="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-114300" algn="l" rtl="0">
                        <a:lnSpc>
                          <a:spcPct val="100000"/>
                        </a:lnSpc>
                        <a:spcBef>
                          <a:spcPts val="36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Char char="•"/>
                      </a:pPr>
                      <a:r>
                        <a:rPr lang="en-US" sz="1800" b="1" i="1" u="none" strike="noStrike" cap="none" dirty="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Factors determinants </a:t>
                      </a:r>
                      <a:r>
                        <a:rPr lang="en-US" sz="1800" b="1" i="1" u="none" strike="noStrike" cap="none" dirty="0" err="1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en</a:t>
                      </a:r>
                      <a:r>
                        <a:rPr lang="en-US" sz="1800" b="1" i="1" u="none" strike="noStrike" cap="none" dirty="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800" b="1" i="1" u="none" strike="noStrike" cap="none" dirty="0" err="1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l’èxit</a:t>
                      </a:r>
                      <a:r>
                        <a:rPr lang="en-US" sz="1800" b="1" i="1" u="none" strike="noStrike" cap="none" dirty="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escolar a </a:t>
                      </a:r>
                      <a:r>
                        <a:rPr lang="en-US" sz="1800" b="1" i="1" u="none" strike="noStrike" cap="none" dirty="0" err="1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Primària</a:t>
                      </a:r>
                      <a:endParaRPr dirty="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B601"/>
            </a:gs>
            <a:gs pos="50000">
              <a:srgbClr val="FEF87A"/>
            </a:gs>
            <a:gs pos="100000">
              <a:srgbClr val="FFB601"/>
            </a:gs>
          </a:gsLst>
          <a:lin ang="5400000" scaled="0"/>
        </a:gradFill>
        <a:effectLst/>
      </p:bgPr>
    </p:bg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3"/>
          <p:cNvSpPr txBox="1"/>
          <p:nvPr/>
        </p:nvSpPr>
        <p:spPr>
          <a:xfrm>
            <a:off x="914400" y="457200"/>
            <a:ext cx="7772400" cy="787400"/>
          </a:xfrm>
          <a:prstGeom prst="rect">
            <a:avLst/>
          </a:prstGeom>
          <a:solidFill>
            <a:srgbClr val="FFFF00"/>
          </a:solidFill>
          <a:ln w="254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40C00"/>
              </a:buClr>
              <a:buSzPts val="4400"/>
              <a:buFont typeface="Arial Black"/>
              <a:buNone/>
            </a:pPr>
            <a:r>
              <a:rPr lang="en-US" sz="4400" b="1" i="0" u="none" strike="noStrike" cap="none">
                <a:solidFill>
                  <a:srgbClr val="A40C00"/>
                </a:solidFill>
                <a:latin typeface="Arial Black"/>
                <a:ea typeface="Arial Black"/>
                <a:cs typeface="Arial Black"/>
                <a:sym typeface="Arial Black"/>
              </a:rPr>
              <a:t>I. Què és el TR?</a:t>
            </a:r>
            <a:endParaRPr/>
          </a:p>
        </p:txBody>
      </p:sp>
      <p:sp>
        <p:nvSpPr>
          <p:cNvPr id="32" name="Google Shape;32;p3"/>
          <p:cNvSpPr txBox="1"/>
          <p:nvPr/>
        </p:nvSpPr>
        <p:spPr>
          <a:xfrm>
            <a:off x="762000" y="1717250"/>
            <a:ext cx="8077200" cy="38676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-203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lang="en-US" sz="32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b="1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petita</a:t>
            </a:r>
            <a:r>
              <a:rPr lang="en-US" sz="32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b="1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investigació</a:t>
            </a:r>
            <a:r>
              <a:rPr lang="en-US" sz="32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individual</a:t>
            </a:r>
            <a:r>
              <a:rPr lang="en-US" sz="3200" b="1" i="0" u="none" strike="noStrike" cap="none" dirty="0">
                <a:solidFill>
                  <a:srgbClr val="D40F00"/>
                </a:solidFill>
                <a:latin typeface="Arial"/>
                <a:ea typeface="Arial"/>
                <a:cs typeface="Arial"/>
                <a:sym typeface="Arial"/>
              </a:rPr>
              <a:t>*</a:t>
            </a:r>
            <a:endParaRPr dirty="0"/>
          </a:p>
          <a:p>
            <a:pPr marL="0" marR="0" lvl="0" indent="-203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lang="en-US" sz="32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b="1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monotemàtica</a:t>
            </a:r>
            <a:r>
              <a:rPr lang="en-US" sz="32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o </a:t>
            </a:r>
            <a:r>
              <a:rPr lang="en-US" sz="3200" b="1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interdisciplinar</a:t>
            </a:r>
            <a:endParaRPr dirty="0"/>
          </a:p>
          <a:p>
            <a:pPr marL="0" marR="0" lvl="0" indent="-203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lang="en-US" sz="32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b="1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tutoritzada</a:t>
            </a:r>
            <a:endParaRPr dirty="0"/>
          </a:p>
          <a:p>
            <a:pPr marL="0" marR="0" lvl="0" indent="-203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lang="en-US" sz="32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part important del </a:t>
            </a:r>
            <a:r>
              <a:rPr lang="en-US" sz="3200" b="1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teu</a:t>
            </a:r>
            <a:r>
              <a:rPr lang="en-US" sz="32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b="1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currículum</a:t>
            </a:r>
            <a:r>
              <a:rPr lang="en-US" sz="32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	    	</a:t>
            </a:r>
            <a:r>
              <a:rPr lang="en-US" sz="2800" b="1" dirty="0">
                <a:solidFill>
                  <a:srgbClr val="D40F00"/>
                </a:solidFill>
              </a:rPr>
              <a:t>          </a:t>
            </a:r>
            <a:r>
              <a:rPr lang="en-US" sz="2800" b="1" dirty="0" err="1">
                <a:solidFill>
                  <a:schemeClr val="dk1"/>
                </a:solidFill>
              </a:rPr>
              <a:t>equival</a:t>
            </a:r>
            <a:r>
              <a:rPr lang="en-US" sz="28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a una </a:t>
            </a:r>
            <a:r>
              <a:rPr lang="en-US" sz="2800" b="1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matèria</a:t>
            </a:r>
            <a:r>
              <a:rPr lang="en-US" sz="28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de </a:t>
            </a:r>
            <a:r>
              <a:rPr lang="en-US" sz="2800" b="1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Batxillerat</a:t>
            </a:r>
            <a:endParaRPr dirty="0"/>
          </a:p>
          <a:p>
            <a:pPr marL="0" marR="0" lvl="0" indent="-203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lang="en-US" sz="32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b="1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s’inicia</a:t>
            </a:r>
            <a:r>
              <a:rPr lang="en-US" sz="32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a 1batx </a:t>
            </a:r>
            <a:r>
              <a:rPr lang="en-US" sz="3200" b="1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</a:t>
            </a:r>
            <a:r>
              <a:rPr lang="en-US" sz="32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b="1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s’avalua</a:t>
            </a:r>
            <a:r>
              <a:rPr lang="en-US" sz="32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a 2batx</a:t>
            </a:r>
            <a:r>
              <a:rPr lang="en-US" sz="3200" b="1" i="0" u="none" strike="noStrike" cap="none" dirty="0">
                <a:solidFill>
                  <a:srgbClr val="D40F00"/>
                </a:solidFill>
                <a:latin typeface="Arial"/>
                <a:ea typeface="Arial"/>
                <a:cs typeface="Arial"/>
                <a:sym typeface="Arial"/>
              </a:rPr>
              <a:t>*</a:t>
            </a: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B601"/>
            </a:gs>
            <a:gs pos="50000">
              <a:srgbClr val="FEF87A"/>
            </a:gs>
            <a:gs pos="100000">
              <a:srgbClr val="FFB601"/>
            </a:gs>
          </a:gsLst>
          <a:lin ang="5400000" scaled="0"/>
        </a:gradFill>
        <a:effectLst/>
      </p:bgPr>
    </p:bg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21"/>
          <p:cNvSpPr txBox="1"/>
          <p:nvPr/>
        </p:nvSpPr>
        <p:spPr>
          <a:xfrm>
            <a:off x="762000" y="602461"/>
            <a:ext cx="7620000" cy="461624"/>
          </a:xfrm>
          <a:prstGeom prst="rect">
            <a:avLst/>
          </a:prstGeom>
          <a:solidFill>
            <a:srgbClr val="FFFF00"/>
          </a:solidFill>
          <a:ln w="254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40C00"/>
              </a:buClr>
              <a:buSzPts val="2400"/>
              <a:buFont typeface="Arial Black"/>
              <a:buNone/>
            </a:pPr>
            <a:r>
              <a:rPr lang="en-US" sz="2400" b="0" i="0" u="none" dirty="0">
                <a:solidFill>
                  <a:srgbClr val="A40C00"/>
                </a:solidFill>
                <a:latin typeface="Arial Black"/>
                <a:ea typeface="Arial Black"/>
                <a:cs typeface="Arial Black"/>
                <a:sym typeface="Arial Black"/>
              </a:rPr>
              <a:t>PAUTA D’UN DISSENY EXPERIMENTAL</a:t>
            </a:r>
            <a:endParaRPr dirty="0"/>
          </a:p>
        </p:txBody>
      </p:sp>
      <p:sp>
        <p:nvSpPr>
          <p:cNvPr id="176" name="Google Shape;176;p21"/>
          <p:cNvSpPr txBox="1"/>
          <p:nvPr/>
        </p:nvSpPr>
        <p:spPr>
          <a:xfrm>
            <a:off x="228600" y="2205515"/>
            <a:ext cx="8686800" cy="1015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457200" marR="0"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AutoNum type="arabicPeriod"/>
            </a:pPr>
            <a:r>
              <a:rPr lang="ca-ES" sz="2000" b="1" i="0" u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Una hipòtesi (nul.la o positiva) que relacioni una o més variables independents i una variable depenent.		         </a:t>
            </a:r>
          </a:p>
          <a:p>
            <a: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</a:pPr>
            <a:r>
              <a:rPr lang="ca-ES" sz="2000" b="1" dirty="0">
                <a:solidFill>
                  <a:schemeClr val="dk1"/>
                </a:solidFill>
              </a:rPr>
              <a:t>                     </a:t>
            </a:r>
            <a:r>
              <a:rPr lang="ca-ES" sz="2000" b="1" dirty="0">
                <a:solidFill>
                  <a:srgbClr val="D40F00"/>
                </a:solidFill>
              </a:rPr>
              <a:t>La </a:t>
            </a:r>
            <a:r>
              <a:rPr lang="ca-ES" sz="2000" b="1" u="sng" dirty="0">
                <a:solidFill>
                  <a:srgbClr val="D40F00"/>
                </a:solidFill>
              </a:rPr>
              <a:t>t</a:t>
            </a:r>
            <a:r>
              <a:rPr lang="ca-ES" sz="2000" b="1" i="0" u="sng" dirty="0">
                <a:solidFill>
                  <a:srgbClr val="D40F00"/>
                </a:solidFill>
                <a:latin typeface="Arial"/>
                <a:ea typeface="Arial"/>
                <a:cs typeface="Arial"/>
                <a:sym typeface="Arial"/>
              </a:rPr>
              <a:t>emperatura (VI)</a:t>
            </a:r>
            <a:r>
              <a:rPr lang="ca-ES" sz="2000" b="1" i="0" u="none" dirty="0">
                <a:solidFill>
                  <a:srgbClr val="D40F00"/>
                </a:solidFill>
                <a:latin typeface="Arial"/>
                <a:ea typeface="Arial"/>
                <a:cs typeface="Arial"/>
                <a:sym typeface="Arial"/>
              </a:rPr>
              <a:t> afecta als </a:t>
            </a:r>
            <a:r>
              <a:rPr lang="ca-ES" sz="2000" b="1" i="0" u="sng" dirty="0">
                <a:solidFill>
                  <a:srgbClr val="D40F00"/>
                </a:solidFill>
                <a:latin typeface="Arial"/>
                <a:ea typeface="Arial"/>
                <a:cs typeface="Arial"/>
                <a:sym typeface="Arial"/>
              </a:rPr>
              <a:t>resultats (VD)</a:t>
            </a:r>
            <a:r>
              <a:rPr lang="ca-ES" sz="2000" b="1" i="0" u="none" dirty="0">
                <a:solidFill>
                  <a:srgbClr val="D40F00"/>
                </a:solidFill>
                <a:latin typeface="Arial"/>
                <a:ea typeface="Arial"/>
                <a:cs typeface="Arial"/>
                <a:sym typeface="Arial"/>
              </a:rPr>
              <a:t> dels exàmens</a:t>
            </a:r>
            <a:endParaRPr lang="ca-ES" dirty="0"/>
          </a:p>
        </p:txBody>
      </p:sp>
      <p:sp>
        <p:nvSpPr>
          <p:cNvPr id="177" name="Google Shape;177;p21"/>
          <p:cNvSpPr txBox="1"/>
          <p:nvPr/>
        </p:nvSpPr>
        <p:spPr>
          <a:xfrm>
            <a:off x="228600" y="3152297"/>
            <a:ext cx="8915400" cy="396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US" sz="2000" b="1" i="0" u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2. </a:t>
            </a:r>
            <a:r>
              <a:rPr lang="en-US" sz="2000" b="1" i="0" u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Procediments</a:t>
            </a:r>
            <a:r>
              <a:rPr lang="en-US" sz="2000" b="1" i="0" u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per </a:t>
            </a:r>
            <a:r>
              <a:rPr lang="en-US" sz="2000" b="1" i="0" u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mesurar</a:t>
            </a:r>
            <a:r>
              <a:rPr lang="en-US" sz="2000" b="1" i="0" u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les V   </a:t>
            </a:r>
            <a:r>
              <a:rPr lang="en-US" sz="2000" b="1" i="0" u="none" dirty="0" err="1">
                <a:solidFill>
                  <a:srgbClr val="D40F00"/>
                </a:solidFill>
                <a:latin typeface="Arial"/>
                <a:ea typeface="Arial"/>
                <a:cs typeface="Arial"/>
                <a:sym typeface="Arial"/>
              </a:rPr>
              <a:t>graus</a:t>
            </a:r>
            <a:r>
              <a:rPr lang="en-US" sz="2000" b="1" i="0" u="none" dirty="0">
                <a:solidFill>
                  <a:srgbClr val="D40F00"/>
                </a:solidFill>
                <a:latin typeface="Arial"/>
                <a:ea typeface="Arial"/>
                <a:cs typeface="Arial"/>
                <a:sym typeface="Arial"/>
              </a:rPr>
              <a:t> (</a:t>
            </a:r>
            <a:r>
              <a:rPr lang="en-US" sz="2000" b="1" i="0" u="none" dirty="0" err="1">
                <a:solidFill>
                  <a:srgbClr val="D40F00"/>
                </a:solidFill>
                <a:latin typeface="Arial"/>
                <a:ea typeface="Arial"/>
                <a:cs typeface="Arial"/>
                <a:sym typeface="Arial"/>
              </a:rPr>
              <a:t>temperatura</a:t>
            </a:r>
            <a:r>
              <a:rPr lang="en-US" sz="2000" b="1" i="0" u="none" dirty="0">
                <a:solidFill>
                  <a:srgbClr val="D40F00"/>
                </a:solidFill>
                <a:latin typeface="Arial"/>
                <a:ea typeface="Arial"/>
                <a:cs typeface="Arial"/>
                <a:sym typeface="Arial"/>
              </a:rPr>
              <a:t>) / 0-10 (examen)</a:t>
            </a:r>
            <a:endParaRPr dirty="0"/>
          </a:p>
        </p:txBody>
      </p:sp>
      <p:sp>
        <p:nvSpPr>
          <p:cNvPr id="178" name="Google Shape;178;p21"/>
          <p:cNvSpPr txBox="1"/>
          <p:nvPr/>
        </p:nvSpPr>
        <p:spPr>
          <a:xfrm>
            <a:off x="228600" y="4017644"/>
            <a:ext cx="8077200" cy="70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US" sz="2000" b="1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3. Diversos grups experimentals i 1 grup de control  	</a:t>
            </a:r>
            <a:r>
              <a:rPr lang="en-US" sz="2000" b="1" i="0" u="none">
                <a:solidFill>
                  <a:srgbClr val="D40F00"/>
                </a:solidFill>
                <a:latin typeface="Arial"/>
                <a:ea typeface="Arial"/>
                <a:cs typeface="Arial"/>
                <a:sym typeface="Arial"/>
              </a:rPr>
              <a:t>experimenten les variants // sense variants</a:t>
            </a:r>
            <a:endParaRPr/>
          </a:p>
        </p:txBody>
      </p:sp>
      <p:sp>
        <p:nvSpPr>
          <p:cNvPr id="179" name="Google Shape;179;p21"/>
          <p:cNvSpPr txBox="1"/>
          <p:nvPr/>
        </p:nvSpPr>
        <p:spPr>
          <a:xfrm>
            <a:off x="228600" y="4891087"/>
            <a:ext cx="8077200" cy="854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US" sz="2000" b="1" i="0" u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4. </a:t>
            </a:r>
            <a:r>
              <a:rPr lang="en-US" sz="2000" b="1" i="0" u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Sistemes</a:t>
            </a:r>
            <a:r>
              <a:rPr lang="en-US" sz="2000" b="1" i="0" u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de control de variants </a:t>
            </a:r>
            <a:r>
              <a:rPr lang="en-US" sz="2000" b="1" i="0" u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pertorbadores</a:t>
            </a:r>
            <a:endParaRPr dirty="0"/>
          </a:p>
          <a:p>
            <a:pPr marL="0" marR="0" lvl="0" indent="0" algn="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D40F00"/>
              </a:buClr>
              <a:buSzPts val="2000"/>
              <a:buFont typeface="Arial"/>
              <a:buNone/>
            </a:pPr>
            <a:r>
              <a:rPr lang="en-US" sz="2000" b="1" i="0" u="none" dirty="0">
                <a:solidFill>
                  <a:srgbClr val="D40F00"/>
                </a:solidFill>
                <a:latin typeface="Arial"/>
                <a:ea typeface="Arial"/>
                <a:cs typeface="Arial"/>
                <a:sym typeface="Arial"/>
              </a:rPr>
              <a:t>factors que </a:t>
            </a:r>
            <a:r>
              <a:rPr lang="en-US" sz="2000" b="1" i="0" u="none" dirty="0" err="1">
                <a:solidFill>
                  <a:srgbClr val="D40F00"/>
                </a:solidFill>
                <a:latin typeface="Arial"/>
                <a:ea typeface="Arial"/>
                <a:cs typeface="Arial"/>
                <a:sym typeface="Arial"/>
              </a:rPr>
              <a:t>podrien</a:t>
            </a:r>
            <a:r>
              <a:rPr lang="en-US" sz="2000" b="1" i="0" u="none" dirty="0">
                <a:solidFill>
                  <a:srgbClr val="D40F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b="1" i="0" u="none" dirty="0" err="1">
                <a:solidFill>
                  <a:srgbClr val="D40F00"/>
                </a:solidFill>
                <a:latin typeface="Arial"/>
                <a:ea typeface="Arial"/>
                <a:cs typeface="Arial"/>
                <a:sym typeface="Arial"/>
              </a:rPr>
              <a:t>alterar</a:t>
            </a:r>
            <a:r>
              <a:rPr lang="en-US" sz="2000" b="1" i="0" u="none" dirty="0">
                <a:solidFill>
                  <a:srgbClr val="D40F00"/>
                </a:solidFill>
                <a:latin typeface="Arial"/>
                <a:ea typeface="Arial"/>
                <a:cs typeface="Arial"/>
                <a:sym typeface="Arial"/>
              </a:rPr>
              <a:t>: hora, </a:t>
            </a:r>
            <a:r>
              <a:rPr lang="en-US" sz="2000" b="1" i="0" u="none" dirty="0" err="1">
                <a:solidFill>
                  <a:srgbClr val="D40F00"/>
                </a:solidFill>
                <a:latin typeface="Arial"/>
                <a:ea typeface="Arial"/>
                <a:cs typeface="Arial"/>
                <a:sym typeface="Arial"/>
              </a:rPr>
              <a:t>lloc</a:t>
            </a:r>
            <a:r>
              <a:rPr lang="en-US" sz="2000" b="1" i="0" u="none" dirty="0">
                <a:solidFill>
                  <a:srgbClr val="D40F00"/>
                </a:solidFill>
                <a:latin typeface="Arial"/>
                <a:ea typeface="Arial"/>
                <a:cs typeface="Arial"/>
                <a:sym typeface="Arial"/>
              </a:rPr>
              <a:t>, etc.</a:t>
            </a:r>
            <a:endParaRPr dirty="0"/>
          </a:p>
        </p:txBody>
      </p:sp>
      <p:sp>
        <p:nvSpPr>
          <p:cNvPr id="180" name="Google Shape;180;p21"/>
          <p:cNvSpPr txBox="1"/>
          <p:nvPr/>
        </p:nvSpPr>
        <p:spPr>
          <a:xfrm>
            <a:off x="228600" y="5745162"/>
            <a:ext cx="8229600" cy="396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US" sz="2000" b="1" i="0" u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5. </a:t>
            </a:r>
            <a:r>
              <a:rPr lang="en-US" sz="2000" b="1" i="0" u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Mostra</a:t>
            </a:r>
            <a:r>
              <a:rPr lang="en-US" sz="2000" b="1" i="0" u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b="1" i="0" u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representativa</a:t>
            </a:r>
            <a:endParaRPr dirty="0"/>
          </a:p>
        </p:txBody>
      </p:sp>
      <p:sp>
        <p:nvSpPr>
          <p:cNvPr id="181" name="Google Shape;181;p21"/>
          <p:cNvSpPr txBox="1"/>
          <p:nvPr/>
        </p:nvSpPr>
        <p:spPr>
          <a:xfrm>
            <a:off x="2400300" y="1397636"/>
            <a:ext cx="4343400" cy="461624"/>
          </a:xfrm>
          <a:prstGeom prst="rect">
            <a:avLst/>
          </a:prstGeom>
          <a:solidFill>
            <a:srgbClr val="CCFFFF"/>
          </a:solidFill>
          <a:ln w="31750" cap="flat" cmpd="sng">
            <a:solidFill>
              <a:srgbClr val="A40C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en-US" sz="2400" b="1" i="0" u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QUÈ ÉS UN EXPERIMENT?</a:t>
            </a:r>
            <a:endParaRPr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B601"/>
            </a:gs>
            <a:gs pos="50000">
              <a:srgbClr val="FEF87A"/>
            </a:gs>
            <a:gs pos="100000">
              <a:srgbClr val="FFB601"/>
            </a:gs>
          </a:gsLst>
          <a:lin ang="5400000" scaled="0"/>
        </a:gradFill>
        <a:effectLst/>
      </p:bgPr>
    </p:bg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22"/>
          <p:cNvSpPr txBox="1"/>
          <p:nvPr/>
        </p:nvSpPr>
        <p:spPr>
          <a:xfrm>
            <a:off x="457200" y="457200"/>
            <a:ext cx="2667000" cy="396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US" sz="2000" b="1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Un exemple ...</a:t>
            </a:r>
            <a:endParaRPr/>
          </a:p>
        </p:txBody>
      </p:sp>
      <p:sp>
        <p:nvSpPr>
          <p:cNvPr id="187" name="Google Shape;187;p22"/>
          <p:cNvSpPr txBox="1"/>
          <p:nvPr/>
        </p:nvSpPr>
        <p:spPr>
          <a:xfrm>
            <a:off x="152400" y="5486400"/>
            <a:ext cx="4038600" cy="1069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lang="en-US" sz="1600" b="1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Treball d’Eduard Cámara, 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lang="en-US" sz="1600" b="1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tutoritzat per Mercè Del Barrio 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lang="en-US" sz="1600" b="1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IES Guindàvols, 2005-06</a:t>
            </a:r>
            <a:endParaRPr/>
          </a:p>
        </p:txBody>
      </p:sp>
      <p:pic>
        <p:nvPicPr>
          <p:cNvPr id="188" name="Google Shape;188;p2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962400" y="152400"/>
            <a:ext cx="4630737" cy="6553200"/>
          </a:xfrm>
          <a:prstGeom prst="rect">
            <a:avLst/>
          </a:prstGeom>
          <a:noFill/>
          <a:ln w="3175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B601"/>
            </a:gs>
            <a:gs pos="50000">
              <a:srgbClr val="FEF87A"/>
            </a:gs>
            <a:gs pos="100000">
              <a:srgbClr val="FFB601"/>
            </a:gs>
          </a:gsLst>
          <a:lin ang="5400000" scaled="0"/>
        </a:gradFill>
        <a:effectLst/>
      </p:bgPr>
    </p:bg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3" name="Google Shape;193;p2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429000" y="0"/>
            <a:ext cx="5329237" cy="6858000"/>
          </a:xfrm>
          <a:prstGeom prst="rect">
            <a:avLst/>
          </a:prstGeom>
          <a:noFill/>
          <a:ln w="3175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pic>
      <p:sp>
        <p:nvSpPr>
          <p:cNvPr id="194" name="Google Shape;194;p23"/>
          <p:cNvSpPr txBox="1"/>
          <p:nvPr/>
        </p:nvSpPr>
        <p:spPr>
          <a:xfrm>
            <a:off x="381000" y="457200"/>
            <a:ext cx="2971800" cy="70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US" sz="2000" b="1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Plantejament de problemes</a:t>
            </a:r>
            <a:endParaRPr/>
          </a:p>
        </p:txBody>
      </p:sp>
      <p:sp>
        <p:nvSpPr>
          <p:cNvPr id="195" name="Google Shape;195;p23"/>
          <p:cNvSpPr txBox="1"/>
          <p:nvPr/>
        </p:nvSpPr>
        <p:spPr>
          <a:xfrm>
            <a:off x="304800" y="4038600"/>
            <a:ext cx="2514600" cy="70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US" sz="2000" b="1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Formulació d’hipòtesis</a:t>
            </a:r>
            <a:endParaRPr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B601"/>
            </a:gs>
            <a:gs pos="50000">
              <a:srgbClr val="FEF87A"/>
            </a:gs>
            <a:gs pos="100000">
              <a:srgbClr val="FFB601"/>
            </a:gs>
          </a:gsLst>
          <a:lin ang="5400000" scaled="0"/>
        </a:gradFill>
        <a:effectLst/>
      </p:bgPr>
    </p:bg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0" name="Google Shape;200;p2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352800" y="90487"/>
            <a:ext cx="4794250" cy="6767512"/>
          </a:xfrm>
          <a:prstGeom prst="rect">
            <a:avLst/>
          </a:prstGeom>
          <a:noFill/>
          <a:ln w="3175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pic>
      <p:sp>
        <p:nvSpPr>
          <p:cNvPr id="201" name="Google Shape;201;p24"/>
          <p:cNvSpPr txBox="1"/>
          <p:nvPr/>
        </p:nvSpPr>
        <p:spPr>
          <a:xfrm>
            <a:off x="381000" y="457200"/>
            <a:ext cx="2667000" cy="396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US" sz="2000" b="1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Metodologies ...</a:t>
            </a:r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B601"/>
            </a:gs>
            <a:gs pos="50000">
              <a:srgbClr val="FEF87A"/>
            </a:gs>
            <a:gs pos="100000">
              <a:srgbClr val="FFB601"/>
            </a:gs>
          </a:gsLst>
          <a:lin ang="5400000" scaled="0"/>
        </a:gradFill>
        <a:effectLst/>
      </p:bgPr>
    </p:bg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25"/>
          <p:cNvSpPr txBox="1"/>
          <p:nvPr/>
        </p:nvSpPr>
        <p:spPr>
          <a:xfrm>
            <a:off x="457200" y="228600"/>
            <a:ext cx="8077200" cy="488950"/>
          </a:xfrm>
          <a:prstGeom prst="rect">
            <a:avLst/>
          </a:prstGeom>
          <a:solidFill>
            <a:srgbClr val="FFFF00"/>
          </a:solidFill>
          <a:ln w="3175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40C00"/>
              </a:buClr>
              <a:buSzPts val="2400"/>
              <a:buFont typeface="Arial Black"/>
              <a:buNone/>
            </a:pPr>
            <a:r>
              <a:rPr lang="en-US" sz="2400" b="0" i="0" u="none">
                <a:solidFill>
                  <a:srgbClr val="A40C00"/>
                </a:solidFill>
                <a:latin typeface="Arial Black"/>
                <a:ea typeface="Arial Black"/>
                <a:cs typeface="Arial Black"/>
                <a:sym typeface="Arial Black"/>
              </a:rPr>
              <a:t>2. TREBALL DESCRIPTIU O DE CATALOGACIÓ</a:t>
            </a:r>
            <a:endParaRPr/>
          </a:p>
        </p:txBody>
      </p:sp>
      <p:graphicFrame>
        <p:nvGraphicFramePr>
          <p:cNvPr id="207" name="Google Shape;207;p25"/>
          <p:cNvGraphicFramePr/>
          <p:nvPr/>
        </p:nvGraphicFramePr>
        <p:xfrm>
          <a:off x="457200" y="1066800"/>
          <a:ext cx="8153400" cy="5299060"/>
        </p:xfrm>
        <a:graphic>
          <a:graphicData uri="http://schemas.openxmlformats.org/drawingml/2006/table">
            <a:tbl>
              <a:tblPr>
                <a:noFill/>
                <a:tableStyleId>{CA574CB0-5461-4919-B9AE-4D2100B5E618}</a:tableStyleId>
              </a:tblPr>
              <a:tblGrid>
                <a:gridCol w="1981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172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556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A40C00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2400" b="1" i="0" u="none" strike="noStrike" cap="none">
                          <a:solidFill>
                            <a:srgbClr val="A40C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PREGUNTA</a:t>
                      </a:r>
                      <a:endParaRPr/>
                    </a:p>
                  </a:txBody>
                  <a:tcPr marL="91450" marR="91450" marT="45725" marB="45725">
                    <a:lnL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2400" b="1" i="0" u="none" strike="noStrike" cap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Què? Com?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95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A40C00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2400" b="1" i="0" u="none" strike="noStrike" cap="none">
                          <a:solidFill>
                            <a:srgbClr val="A40C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MÈTODE</a:t>
                      </a:r>
                      <a:endParaRPr/>
                    </a:p>
                  </a:txBody>
                  <a:tcPr marL="91450" marR="91450" marT="45725" marB="45725">
                    <a:lnL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2400" b="1" i="0" u="none" strike="noStrike" cap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Inductiu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463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A40C00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2400" b="1" i="0" u="none" strike="noStrike" cap="none">
                          <a:solidFill>
                            <a:srgbClr val="A40C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PROCÉS</a:t>
                      </a:r>
                      <a:endParaRPr/>
                    </a:p>
                  </a:txBody>
                  <a:tcPr marL="91450" marR="91450" marT="45725" marB="45725">
                    <a:lnL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533400" marR="0" lvl="0" indent="-53340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2400" b="1" i="0" u="none" strike="noStrike" cap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Recollida sistemàtica de dades</a:t>
                      </a:r>
                      <a:endParaRPr/>
                    </a:p>
                    <a:p>
                      <a:pPr marL="533400" marR="0" lvl="0" indent="-533400" algn="ctr" rtl="0">
                        <a:lnSpc>
                          <a:spcPct val="100000"/>
                        </a:lnSpc>
                        <a:spcBef>
                          <a:spcPts val="48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2400" b="1" i="0" u="none" strike="noStrike" cap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Anàlisi i ordenació de les dades</a:t>
                      </a:r>
                      <a:endParaRPr/>
                    </a:p>
                    <a:p>
                      <a:pPr marL="533400" marR="0" lvl="0" indent="-533400" algn="ctr" rtl="0">
                        <a:lnSpc>
                          <a:spcPct val="100000"/>
                        </a:lnSpc>
                        <a:spcBef>
                          <a:spcPts val="48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2400" b="1" i="0" u="none" strike="noStrike" cap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Detecció de regularitats </a:t>
                      </a:r>
                      <a:endParaRPr/>
                    </a:p>
                    <a:p>
                      <a:pPr marL="533400" marR="0" lvl="0" indent="-533400" algn="ctr" rtl="0">
                        <a:lnSpc>
                          <a:spcPct val="100000"/>
                        </a:lnSpc>
                        <a:spcBef>
                          <a:spcPts val="48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2400" b="1" i="0" u="none" strike="noStrike" cap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Establir generalitzacions</a:t>
                      </a:r>
                      <a:endParaRPr/>
                    </a:p>
                    <a:p>
                      <a:pPr marL="533400" marR="0" lvl="0" indent="-533400" algn="ctr" rtl="0">
                        <a:lnSpc>
                          <a:spcPct val="100000"/>
                        </a:lnSpc>
                        <a:spcBef>
                          <a:spcPts val="48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2400" b="1" i="0" u="none" strike="noStrike" cap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Adequació o refutació</a:t>
                      </a:r>
                      <a:endParaRPr/>
                    </a:p>
                    <a:p>
                      <a:pPr marL="533400" marR="0" lvl="0" indent="-533400" algn="ctr" rtl="0">
                        <a:lnSpc>
                          <a:spcPct val="100000"/>
                        </a:lnSpc>
                        <a:spcBef>
                          <a:spcPts val="48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2400" b="1" i="0" u="none" strike="noStrike" cap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Conclusions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6859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A40C00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2400" b="1" i="0" u="none" strike="noStrike" cap="none">
                          <a:solidFill>
                            <a:srgbClr val="A40C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EXEMPLES</a:t>
                      </a:r>
                      <a:endParaRPr/>
                    </a:p>
                  </a:txBody>
                  <a:tcPr marL="91450" marR="91450" marT="45725" marB="45725">
                    <a:lnL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11430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Char char="•"/>
                      </a:pPr>
                      <a:r>
                        <a:rPr lang="en-US" sz="1800" b="1" i="0" u="none" strike="noStrike" cap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Macromicets del litoral de Gavà</a:t>
                      </a:r>
                      <a:endParaRPr/>
                    </a:p>
                    <a:p>
                      <a:pPr marL="0" marR="0" lvl="0" indent="-114300" algn="just" rtl="0">
                        <a:lnSpc>
                          <a:spcPct val="100000"/>
                        </a:lnSpc>
                        <a:spcBef>
                          <a:spcPts val="36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Char char="•"/>
                      </a:pPr>
                      <a:r>
                        <a:rPr lang="en-US" sz="1800" b="1" i="0" u="none" strike="noStrike" cap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Estudi de les aus d’un femer de Calamocha (Teruel)</a:t>
                      </a:r>
                      <a:r>
                        <a:rPr lang="en-US" sz="1800" b="1" i="0" u="none" strike="noStrike" cap="none">
                          <a:solidFill>
                            <a:schemeClr val="dk1"/>
                          </a:solidFill>
                          <a:latin typeface="Comic Sans MS"/>
                          <a:ea typeface="Comic Sans MS"/>
                          <a:cs typeface="Comic Sans MS"/>
                          <a:sym typeface="Comic Sans MS"/>
                        </a:rPr>
                        <a:t> </a:t>
                      </a:r>
                      <a:endParaRPr sz="1800" b="1" i="0" u="none" strike="noStrike" cap="non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-114300" algn="just" rtl="0">
                        <a:lnSpc>
                          <a:spcPct val="100000"/>
                        </a:lnSpc>
                        <a:spcBef>
                          <a:spcPts val="36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Char char="•"/>
                      </a:pPr>
                      <a:r>
                        <a:rPr lang="en-US" sz="1800" b="1" i="0" u="none" strike="noStrike" cap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Les tribus urbanes a l’institut</a:t>
                      </a:r>
                      <a:endParaRPr/>
                    </a:p>
                    <a:p>
                      <a:pPr marL="0" marR="0" lvl="0" indent="-114300" algn="just" rtl="0">
                        <a:lnSpc>
                          <a:spcPct val="100000"/>
                        </a:lnSpc>
                        <a:spcBef>
                          <a:spcPts val="36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Char char="•"/>
                      </a:pPr>
                      <a:r>
                        <a:rPr lang="en-US" sz="1800" b="1" i="0" u="none" strike="noStrike" cap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Els antropònims a l’institut</a:t>
                      </a:r>
                      <a:endParaRPr/>
                    </a:p>
                    <a:p>
                      <a:pPr marL="0" marR="0" lvl="0" indent="-114300" algn="just" rtl="0">
                        <a:lnSpc>
                          <a:spcPct val="100000"/>
                        </a:lnSpc>
                        <a:spcBef>
                          <a:spcPts val="36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Char char="•"/>
                      </a:pPr>
                      <a:r>
                        <a:rPr lang="en-US" sz="1800" b="1" i="0" u="none" strike="noStrike" cap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Confecció d’un herbari d’una zona determinada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B601"/>
            </a:gs>
            <a:gs pos="50000">
              <a:srgbClr val="FEF87A"/>
            </a:gs>
            <a:gs pos="100000">
              <a:srgbClr val="FFB601"/>
            </a:gs>
          </a:gsLst>
          <a:lin ang="5400000" scaled="0"/>
        </a:gradFill>
        <a:effectLst/>
      </p:bgPr>
    </p:bg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26"/>
          <p:cNvSpPr txBox="1"/>
          <p:nvPr/>
        </p:nvSpPr>
        <p:spPr>
          <a:xfrm>
            <a:off x="457200" y="381000"/>
            <a:ext cx="8229600" cy="550862"/>
          </a:xfrm>
          <a:prstGeom prst="rect">
            <a:avLst/>
          </a:prstGeom>
          <a:solidFill>
            <a:srgbClr val="FFFF00"/>
          </a:solidFill>
          <a:ln w="3175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40C00"/>
              </a:buClr>
              <a:buSzPts val="2800"/>
              <a:buFont typeface="Arial Black"/>
              <a:buNone/>
            </a:pPr>
            <a:r>
              <a:rPr lang="en-US" sz="2800" b="0" i="0" u="none">
                <a:solidFill>
                  <a:srgbClr val="A40C00"/>
                </a:solidFill>
                <a:latin typeface="Arial Black"/>
                <a:ea typeface="Arial Black"/>
                <a:cs typeface="Arial Black"/>
                <a:sym typeface="Arial Black"/>
              </a:rPr>
              <a:t>PROCÉS EN UN TR DESCRIPTIU</a:t>
            </a:r>
            <a:endParaRPr/>
          </a:p>
        </p:txBody>
      </p:sp>
      <p:sp>
        <p:nvSpPr>
          <p:cNvPr id="213" name="Google Shape;213;p26"/>
          <p:cNvSpPr txBox="1"/>
          <p:nvPr/>
        </p:nvSpPr>
        <p:spPr>
          <a:xfrm>
            <a:off x="533400" y="1295400"/>
            <a:ext cx="7848600" cy="1187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en-US" sz="2400" b="1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1. Preparar un </a:t>
            </a:r>
            <a:r>
              <a:rPr lang="en-US" sz="2400" b="1" i="0" u="none">
                <a:solidFill>
                  <a:srgbClr val="D40F00"/>
                </a:solidFill>
                <a:latin typeface="Arial"/>
                <a:ea typeface="Arial"/>
                <a:cs typeface="Arial"/>
                <a:sym typeface="Arial"/>
              </a:rPr>
              <a:t>model d’anàlisi</a:t>
            </a:r>
            <a:r>
              <a:rPr lang="en-US" sz="2400" b="1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(definir el conceptes i 	els indicadors o variables que es volen 	analitzar) o fitxa de catalogació</a:t>
            </a:r>
            <a:endParaRPr/>
          </a:p>
        </p:txBody>
      </p:sp>
      <p:sp>
        <p:nvSpPr>
          <p:cNvPr id="214" name="Google Shape;214;p26"/>
          <p:cNvSpPr txBox="1"/>
          <p:nvPr/>
        </p:nvSpPr>
        <p:spPr>
          <a:xfrm>
            <a:off x="533400" y="2590800"/>
            <a:ext cx="7924800" cy="15525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en-US" sz="2400" b="1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2. Determinar l’objecte o </a:t>
            </a:r>
            <a:r>
              <a:rPr lang="en-US" sz="2400" b="1" i="0" u="none">
                <a:solidFill>
                  <a:srgbClr val="D40F00"/>
                </a:solidFill>
                <a:latin typeface="Arial"/>
                <a:ea typeface="Arial"/>
                <a:cs typeface="Arial"/>
                <a:sym typeface="Arial"/>
              </a:rPr>
              <a:t>població</a:t>
            </a:r>
            <a:r>
              <a:rPr lang="en-US" sz="2400" b="1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a observar: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en-US" sz="2400" b="1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-totalitat  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en-US" sz="2400" b="1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-mostra representativa (500 – 345; 3% error)</a:t>
            </a:r>
            <a:endParaRPr/>
          </a:p>
        </p:txBody>
      </p:sp>
      <p:sp>
        <p:nvSpPr>
          <p:cNvPr id="215" name="Google Shape;215;p26"/>
          <p:cNvSpPr txBox="1"/>
          <p:nvPr/>
        </p:nvSpPr>
        <p:spPr>
          <a:xfrm>
            <a:off x="533400" y="4572000"/>
            <a:ext cx="7620000" cy="15525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en-US" sz="2400" b="1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3. </a:t>
            </a:r>
            <a:r>
              <a:rPr lang="en-US" sz="2400" b="1" i="0" u="none">
                <a:solidFill>
                  <a:srgbClr val="D40F00"/>
                </a:solidFill>
                <a:latin typeface="Arial"/>
                <a:ea typeface="Arial"/>
                <a:cs typeface="Arial"/>
                <a:sym typeface="Arial"/>
              </a:rPr>
              <a:t>Tipus</a:t>
            </a:r>
            <a:r>
              <a:rPr lang="en-US" sz="2400" b="1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d’observació: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en-US" sz="2400" b="1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* directa (fer una guia d’observació)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en-US" sz="2400" b="1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* enquesta</a:t>
            </a:r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B601"/>
            </a:gs>
            <a:gs pos="50000">
              <a:srgbClr val="FEF87A"/>
            </a:gs>
            <a:gs pos="100000">
              <a:srgbClr val="FFB601"/>
            </a:gs>
          </a:gsLst>
          <a:lin ang="5400000" scaled="0"/>
        </a:gradFill>
        <a:effectLst/>
      </p:bgPr>
    </p:bg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0" name="Google Shape;220;p2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33400" y="114300"/>
            <a:ext cx="4972050" cy="6629400"/>
          </a:xfrm>
          <a:prstGeom prst="rect">
            <a:avLst/>
          </a:prstGeom>
          <a:noFill/>
          <a:ln>
            <a:noFill/>
          </a:ln>
        </p:spPr>
      </p:pic>
      <p:sp>
        <p:nvSpPr>
          <p:cNvPr id="221" name="Google Shape;221;p27"/>
          <p:cNvSpPr txBox="1"/>
          <p:nvPr/>
        </p:nvSpPr>
        <p:spPr>
          <a:xfrm>
            <a:off x="5638800" y="4876800"/>
            <a:ext cx="3276600" cy="11922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US" sz="1800" b="1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Autora: Lara Rossell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US" sz="1800" b="1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Tutora: M. Teresa Quintillà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US" sz="1800" b="1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IES Guindàvols, 2006-07</a:t>
            </a:r>
            <a:endParaRPr/>
          </a:p>
        </p:txBody>
      </p:sp>
      <p:sp>
        <p:nvSpPr>
          <p:cNvPr id="222" name="Google Shape;222;p27"/>
          <p:cNvSpPr txBox="1"/>
          <p:nvPr/>
        </p:nvSpPr>
        <p:spPr>
          <a:xfrm>
            <a:off x="5715000" y="457200"/>
            <a:ext cx="2971800" cy="396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US" sz="2000" b="1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Un exemple</a:t>
            </a:r>
            <a:endParaRPr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B601"/>
            </a:gs>
            <a:gs pos="50000">
              <a:srgbClr val="FEF87A"/>
            </a:gs>
            <a:gs pos="100000">
              <a:srgbClr val="FFB601"/>
            </a:gs>
          </a:gsLst>
          <a:lin ang="5400000" scaled="0"/>
        </a:gradFill>
        <a:effectLst/>
      </p:bgPr>
    </p:bg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7" name="Google Shape;227;p2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28600" y="171450"/>
            <a:ext cx="8686800" cy="6515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B601"/>
            </a:gs>
            <a:gs pos="50000">
              <a:srgbClr val="FEF87A"/>
            </a:gs>
            <a:gs pos="100000">
              <a:srgbClr val="FFB601"/>
            </a:gs>
          </a:gsLst>
          <a:lin ang="5400000" scaled="0"/>
        </a:gradFill>
        <a:effectLst/>
      </p:bgPr>
    </p:bg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2" name="Google Shape;232;p2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2400" y="228600"/>
            <a:ext cx="4419600" cy="3314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3" name="Google Shape;233;p2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572000" y="228600"/>
            <a:ext cx="4419600" cy="3314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4" name="Google Shape;234;p29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362200" y="3429000"/>
            <a:ext cx="4419600" cy="3314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B601"/>
            </a:gs>
            <a:gs pos="50000">
              <a:srgbClr val="FEF87A"/>
            </a:gs>
            <a:gs pos="100000">
              <a:srgbClr val="FFB601"/>
            </a:gs>
          </a:gsLst>
          <a:lin ang="5400000" scaled="0"/>
        </a:gradFill>
        <a:effectLst/>
      </p:bgPr>
    </p:bg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9" name="Google Shape;239;p3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4572000" cy="3429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0" name="Google Shape;240;p3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572000" y="0"/>
            <a:ext cx="4572000" cy="3429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1" name="Google Shape;241;p30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0" y="3429000"/>
            <a:ext cx="4572000" cy="3429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2" name="Google Shape;242;p30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572000" y="3429000"/>
            <a:ext cx="4572000" cy="3429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B601"/>
            </a:gs>
            <a:gs pos="50000">
              <a:srgbClr val="FEF87A"/>
            </a:gs>
            <a:gs pos="100000">
              <a:srgbClr val="FFB601"/>
            </a:gs>
          </a:gsLst>
          <a:lin ang="5400000" scaled="0"/>
        </a:gradFill>
        <a:effectLst/>
      </p:bgPr>
    </p:bg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4"/>
          <p:cNvSpPr txBox="1"/>
          <p:nvPr/>
        </p:nvSpPr>
        <p:spPr>
          <a:xfrm>
            <a:off x="762000" y="533400"/>
            <a:ext cx="7696200" cy="787400"/>
          </a:xfrm>
          <a:prstGeom prst="rect">
            <a:avLst/>
          </a:prstGeom>
          <a:solidFill>
            <a:srgbClr val="FFFF00"/>
          </a:solidFill>
          <a:ln w="254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40C00"/>
              </a:buClr>
              <a:buSzPts val="4400"/>
              <a:buFont typeface="Arial Black"/>
              <a:buNone/>
            </a:pPr>
            <a:r>
              <a:rPr lang="en-US" sz="4400" b="1" i="0" u="none" strike="noStrike" cap="none">
                <a:solidFill>
                  <a:srgbClr val="A40C00"/>
                </a:solidFill>
                <a:latin typeface="Arial Black"/>
                <a:ea typeface="Arial Black"/>
                <a:cs typeface="Arial Black"/>
                <a:sym typeface="Arial Black"/>
              </a:rPr>
              <a:t>II. Per què el TR?</a:t>
            </a:r>
            <a:endParaRPr/>
          </a:p>
        </p:txBody>
      </p:sp>
      <p:sp>
        <p:nvSpPr>
          <p:cNvPr id="38" name="Google Shape;38;p4"/>
          <p:cNvSpPr txBox="1"/>
          <p:nvPr/>
        </p:nvSpPr>
        <p:spPr>
          <a:xfrm>
            <a:off x="914400" y="1447800"/>
            <a:ext cx="7924800" cy="5191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lang="en-US"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1. S’ha de tenir aprovat per superar el Batx</a:t>
            </a:r>
            <a:endParaRPr/>
          </a:p>
        </p:txBody>
      </p:sp>
      <p:sp>
        <p:nvSpPr>
          <p:cNvPr id="39" name="Google Shape;39;p4"/>
          <p:cNvSpPr txBox="1"/>
          <p:nvPr/>
        </p:nvSpPr>
        <p:spPr>
          <a:xfrm>
            <a:off x="914400" y="2133600"/>
            <a:ext cx="8077200" cy="1373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lang="en-US"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2. Afavoreix la teva iniciativa personal i et dóna la possibilitat d’escollir una part del teu currículum</a:t>
            </a:r>
            <a:endParaRPr/>
          </a:p>
        </p:txBody>
      </p:sp>
      <p:sp>
        <p:nvSpPr>
          <p:cNvPr id="40" name="Google Shape;40;p4"/>
          <p:cNvSpPr txBox="1"/>
          <p:nvPr/>
        </p:nvSpPr>
        <p:spPr>
          <a:xfrm>
            <a:off x="914400" y="3733800"/>
            <a:ext cx="8229600" cy="1373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lang="en-US"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3. Desenvolupa la teva capacitat per plantejar-te preguntes, imaginar respostes, resoldre problemes i dissenyar estratègies</a:t>
            </a:r>
            <a:endParaRPr/>
          </a:p>
        </p:txBody>
      </p:sp>
      <p:sp>
        <p:nvSpPr>
          <p:cNvPr id="41" name="Google Shape;41;p4"/>
          <p:cNvSpPr txBox="1"/>
          <p:nvPr/>
        </p:nvSpPr>
        <p:spPr>
          <a:xfrm>
            <a:off x="838200" y="5410200"/>
            <a:ext cx="7848600" cy="946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lang="en-US"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4. T’empeny a defensar i explicar de forma clara la teva recerca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B601"/>
            </a:gs>
            <a:gs pos="50000">
              <a:srgbClr val="FEF87A"/>
            </a:gs>
            <a:gs pos="100000">
              <a:srgbClr val="FFB601"/>
            </a:gs>
          </a:gsLst>
          <a:lin ang="5400000" scaled="0"/>
        </a:gradFill>
        <a:effectLst/>
      </p:bgPr>
    </p:bg>
    <p:spTree>
      <p:nvGrpSpPr>
        <p:cNvPr id="1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p31"/>
          <p:cNvSpPr txBox="1"/>
          <p:nvPr/>
        </p:nvSpPr>
        <p:spPr>
          <a:xfrm>
            <a:off x="457200" y="381000"/>
            <a:ext cx="8305800" cy="641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48" name="Google Shape;248;p31"/>
          <p:cNvSpPr txBox="1"/>
          <p:nvPr/>
        </p:nvSpPr>
        <p:spPr>
          <a:xfrm>
            <a:off x="457200" y="304800"/>
            <a:ext cx="8229600" cy="550862"/>
          </a:xfrm>
          <a:prstGeom prst="rect">
            <a:avLst/>
          </a:prstGeom>
          <a:solidFill>
            <a:srgbClr val="FFFF00"/>
          </a:solidFill>
          <a:ln w="3175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40C00"/>
              </a:buClr>
              <a:buSzPts val="2800"/>
              <a:buFont typeface="Arial Black"/>
              <a:buNone/>
            </a:pPr>
            <a:r>
              <a:rPr lang="en-US" sz="2800" b="0" i="0" u="none">
                <a:solidFill>
                  <a:srgbClr val="A40C00"/>
                </a:solidFill>
                <a:latin typeface="Arial Black"/>
                <a:ea typeface="Arial Black"/>
                <a:cs typeface="Arial Black"/>
                <a:sym typeface="Arial Black"/>
              </a:rPr>
              <a:t>3. TREBALL COMPARATIU</a:t>
            </a:r>
            <a:endParaRPr/>
          </a:p>
        </p:txBody>
      </p:sp>
      <p:graphicFrame>
        <p:nvGraphicFramePr>
          <p:cNvPr id="249" name="Google Shape;249;p31"/>
          <p:cNvGraphicFramePr/>
          <p:nvPr/>
        </p:nvGraphicFramePr>
        <p:xfrm>
          <a:off x="381000" y="1447800"/>
          <a:ext cx="8382000" cy="5155560"/>
        </p:xfrm>
        <a:graphic>
          <a:graphicData uri="http://schemas.openxmlformats.org/drawingml/2006/table">
            <a:tbl>
              <a:tblPr>
                <a:noFill/>
                <a:tableStyleId>{CA574CB0-5461-4919-B9AE-4D2100B5E618}</a:tableStyleId>
              </a:tblPr>
              <a:tblGrid>
                <a:gridCol w="1905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477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556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A40C00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2400" b="1" i="0" u="none" strike="noStrike" cap="none">
                          <a:solidFill>
                            <a:srgbClr val="A40C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PREGUNTA</a:t>
                      </a:r>
                      <a:endParaRPr/>
                    </a:p>
                  </a:txBody>
                  <a:tcPr marL="91450" marR="91450" marT="45725" marB="45725">
                    <a:lnL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2400" b="1" i="0" u="none" strike="noStrike" cap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Quines semblances o diferències?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95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A40C00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2400" b="1" i="0" u="none" strike="noStrike" cap="none">
                          <a:solidFill>
                            <a:srgbClr val="A40C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MÈTODE</a:t>
                      </a:r>
                      <a:endParaRPr/>
                    </a:p>
                  </a:txBody>
                  <a:tcPr marL="91450" marR="91450" marT="45725" marB="45725">
                    <a:lnL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2400" b="1" i="0" u="none" strike="noStrike" cap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Inductiu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733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A40C00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2400" b="1" i="0" u="none" strike="noStrike" cap="none">
                          <a:solidFill>
                            <a:srgbClr val="A40C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PROCÉS</a:t>
                      </a:r>
                      <a:endParaRPr/>
                    </a:p>
                  </a:txBody>
                  <a:tcPr marL="91450" marR="91450" marT="45725" marB="45725">
                    <a:lnL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533400" marR="0" lvl="0" indent="-53340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2400" b="1" i="0" u="none" strike="noStrike" cap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Determinar els criteris de la comparació</a:t>
                      </a:r>
                      <a:endParaRPr/>
                    </a:p>
                    <a:p>
                      <a:pPr marL="533400" marR="0" lvl="0" indent="-533400" algn="ctr" rtl="0">
                        <a:lnSpc>
                          <a:spcPct val="100000"/>
                        </a:lnSpc>
                        <a:spcBef>
                          <a:spcPts val="48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2400" b="1" i="0" u="none" strike="noStrike" cap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Observació directa</a:t>
                      </a:r>
                      <a:endParaRPr/>
                    </a:p>
                    <a:p>
                      <a:pPr marL="533400" marR="0" lvl="0" indent="-533400" algn="ctr" rtl="0">
                        <a:lnSpc>
                          <a:spcPct val="100000"/>
                        </a:lnSpc>
                        <a:spcBef>
                          <a:spcPts val="48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2400" b="1" i="0" u="none" strike="noStrike" cap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Fitxa de comparació</a:t>
                      </a:r>
                      <a:endParaRPr/>
                    </a:p>
                    <a:p>
                      <a:pPr marL="533400" marR="0" lvl="0" indent="-533400" algn="ctr" rtl="0">
                        <a:lnSpc>
                          <a:spcPct val="100000"/>
                        </a:lnSpc>
                        <a:spcBef>
                          <a:spcPts val="48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2400" b="1" i="0" u="none" strike="noStrike" cap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Buidat de dades</a:t>
                      </a:r>
                      <a:endParaRPr/>
                    </a:p>
                    <a:p>
                      <a:pPr marL="533400" marR="0" lvl="0" indent="-533400" algn="ctr" rtl="0">
                        <a:lnSpc>
                          <a:spcPct val="100000"/>
                        </a:lnSpc>
                        <a:spcBef>
                          <a:spcPts val="48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2400" b="1" i="0" u="none" strike="noStrike" cap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Establir relacions  entre els elements comparats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557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A40C00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2400" b="1" i="0" u="none" strike="noStrike" cap="none">
                          <a:solidFill>
                            <a:srgbClr val="A40C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EXEMPLES</a:t>
                      </a:r>
                      <a:endParaRPr/>
                    </a:p>
                  </a:txBody>
                  <a:tcPr marL="91450" marR="91450" marT="45725" marB="45725">
                    <a:lnL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11430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Char char="•"/>
                      </a:pPr>
                      <a:r>
                        <a:rPr lang="en-US" sz="1800" b="1" i="0" u="none" strike="noStrike" cap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Comparació d’una novel·la amb la seva adapt. al cinema</a:t>
                      </a:r>
                      <a:endParaRPr/>
                    </a:p>
                    <a:p>
                      <a:pPr marL="0" marR="0" lvl="0" indent="-114300" algn="just" rtl="0">
                        <a:lnSpc>
                          <a:spcPct val="100000"/>
                        </a:lnSpc>
                        <a:spcBef>
                          <a:spcPts val="36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Char char="•"/>
                      </a:pPr>
                      <a:r>
                        <a:rPr lang="en-US" sz="1800" b="1" i="0" u="none" strike="noStrike" cap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L'escola republicana i l’escola franquista</a:t>
                      </a:r>
                      <a:endParaRPr/>
                    </a:p>
                    <a:p>
                      <a:pPr marL="0" marR="0" lvl="0" indent="-114300" algn="just" rtl="0">
                        <a:lnSpc>
                          <a:spcPct val="100000"/>
                        </a:lnSpc>
                        <a:spcBef>
                          <a:spcPts val="36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Char char="•"/>
                      </a:pPr>
                      <a:r>
                        <a:rPr lang="en-US" sz="1800" b="1" i="0" u="none" strike="noStrike" cap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Dues visions de la guerra civil</a:t>
                      </a:r>
                      <a:endParaRPr/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36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b="1" i="0" u="none" strike="noStrike" cap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etc.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B601"/>
            </a:gs>
            <a:gs pos="50000">
              <a:srgbClr val="FEF87A"/>
            </a:gs>
            <a:gs pos="100000">
              <a:srgbClr val="FFB601"/>
            </a:gs>
          </a:gsLst>
          <a:lin ang="5400000" scaled="0"/>
        </a:gradFill>
        <a:effectLst/>
      </p:bgPr>
    </p:bg>
    <p:spTree>
      <p:nvGrpSpPr>
        <p:cNvPr id="1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p32"/>
          <p:cNvSpPr txBox="1"/>
          <p:nvPr/>
        </p:nvSpPr>
        <p:spPr>
          <a:xfrm>
            <a:off x="533400" y="304800"/>
            <a:ext cx="7620000" cy="523180"/>
          </a:xfrm>
          <a:prstGeom prst="rect">
            <a:avLst/>
          </a:prstGeom>
          <a:solidFill>
            <a:srgbClr val="FFFF00"/>
          </a:solidFill>
          <a:ln w="3175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40C00"/>
              </a:buClr>
              <a:buSzPts val="2800"/>
              <a:buFont typeface="Arial Black"/>
              <a:buNone/>
            </a:pPr>
            <a:r>
              <a:rPr lang="en-US" sz="2800" b="0" i="0" u="none" dirty="0">
                <a:solidFill>
                  <a:srgbClr val="A40C00"/>
                </a:solidFill>
                <a:latin typeface="Arial Black"/>
                <a:ea typeface="Arial Black"/>
                <a:cs typeface="Arial Black"/>
                <a:sym typeface="Arial Black"/>
              </a:rPr>
              <a:t>IV. ESTUDI DE CAS</a:t>
            </a:r>
            <a:endParaRPr dirty="0"/>
          </a:p>
        </p:txBody>
      </p:sp>
      <p:graphicFrame>
        <p:nvGraphicFramePr>
          <p:cNvPr id="255" name="Google Shape;255;p32"/>
          <p:cNvGraphicFramePr/>
          <p:nvPr>
            <p:extLst>
              <p:ext uri="{D42A27DB-BD31-4B8C-83A1-F6EECF244321}">
                <p14:modId xmlns:p14="http://schemas.microsoft.com/office/powerpoint/2010/main" val="607836088"/>
              </p:ext>
            </p:extLst>
          </p:nvPr>
        </p:nvGraphicFramePr>
        <p:xfrm>
          <a:off x="381000" y="1676400"/>
          <a:ext cx="8382000" cy="4530710"/>
        </p:xfrm>
        <a:graphic>
          <a:graphicData uri="http://schemas.openxmlformats.org/drawingml/2006/table">
            <a:tbl>
              <a:tblPr>
                <a:noFill/>
                <a:tableStyleId>{CA574CB0-5461-4919-B9AE-4D2100B5E618}</a:tableStyleId>
              </a:tblPr>
              <a:tblGrid>
                <a:gridCol w="1905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477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556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A40C00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2400" b="1" i="0" u="none" strike="noStrike" cap="none">
                          <a:solidFill>
                            <a:srgbClr val="A40C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PREGUNTA</a:t>
                      </a:r>
                      <a:endParaRPr/>
                    </a:p>
                  </a:txBody>
                  <a:tcPr marL="91450" marR="91450" marT="45725" marB="45725">
                    <a:lnL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2400" b="1" i="0" u="none" strike="noStrike" cap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Qui és/era?   Com es viu/ es va viure?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95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A40C00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2400" b="1" i="0" u="none" strike="noStrike" cap="none">
                          <a:solidFill>
                            <a:srgbClr val="A40C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MÈTODE</a:t>
                      </a:r>
                      <a:endParaRPr/>
                    </a:p>
                  </a:txBody>
                  <a:tcPr marL="91450" marR="91450" marT="45725" marB="45725">
                    <a:lnL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2400" b="1" i="0" u="none" strike="noStrike" cap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Inductiu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082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A40C00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2400" b="1" i="0" u="none" strike="noStrike" cap="none">
                          <a:solidFill>
                            <a:srgbClr val="A40C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PROCÉS</a:t>
                      </a:r>
                      <a:endParaRPr/>
                    </a:p>
                  </a:txBody>
                  <a:tcPr marL="91450" marR="91450" marT="45725" marB="45725">
                    <a:lnL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533400" marR="0" lvl="0" indent="-53340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2400" b="1" i="0" u="none" strike="noStrike" cap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Tècniques qualitatives de recerca:</a:t>
                      </a:r>
                      <a:endParaRPr/>
                    </a:p>
                    <a:p>
                      <a:pPr marL="533400" marR="0" lvl="0" indent="-533400" algn="ctr" rtl="0">
                        <a:lnSpc>
                          <a:spcPct val="100000"/>
                        </a:lnSpc>
                        <a:spcBef>
                          <a:spcPts val="48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2400" b="1" i="0" u="none" strike="noStrike" cap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L’observació participant</a:t>
                      </a:r>
                      <a:endParaRPr/>
                    </a:p>
                    <a:p>
                      <a:pPr marL="533400" marR="0" lvl="0" indent="-533400" algn="ctr" rtl="0">
                        <a:lnSpc>
                          <a:spcPct val="100000"/>
                        </a:lnSpc>
                        <a:spcBef>
                          <a:spcPts val="48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2400" b="1" i="0" u="none" strike="noStrike" cap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L’entrevista focalitzada</a:t>
                      </a:r>
                      <a:endParaRPr/>
                    </a:p>
                    <a:p>
                      <a:pPr marL="533400" marR="0" lvl="0" indent="-533400" algn="ctr" rtl="0">
                        <a:lnSpc>
                          <a:spcPct val="100000"/>
                        </a:lnSpc>
                        <a:spcBef>
                          <a:spcPts val="48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2400" b="1" i="0" u="none" strike="noStrike" cap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L’entrevista en profunditat</a:t>
                      </a:r>
                      <a:endParaRPr/>
                    </a:p>
                    <a:p>
                      <a:pPr marL="533400" marR="0" lvl="0" indent="-533400" algn="ctr" rtl="0">
                        <a:lnSpc>
                          <a:spcPct val="100000"/>
                        </a:lnSpc>
                        <a:spcBef>
                          <a:spcPts val="48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2400" b="1" i="0" u="none" strike="noStrike" cap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La història de vida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557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A40C00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2400" b="1" i="0" u="none" strike="noStrike" cap="none">
                          <a:solidFill>
                            <a:srgbClr val="A40C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EXEMPLES</a:t>
                      </a:r>
                      <a:endParaRPr/>
                    </a:p>
                  </a:txBody>
                  <a:tcPr marL="91450" marR="91450" marT="45725" marB="45725">
                    <a:lnL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11430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Char char="•"/>
                      </a:pPr>
                      <a:r>
                        <a:rPr lang="en-US" sz="1800" b="1" i="1" u="none" strike="noStrike" cap="none" dirty="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800" b="1" i="1" u="none" strike="noStrike" cap="none" dirty="0" err="1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Història</a:t>
                      </a:r>
                      <a:r>
                        <a:rPr lang="en-US" sz="1800" b="1" i="1" u="none" strike="noStrike" cap="none" dirty="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800" b="1" i="1" u="none" strike="noStrike" cap="none" dirty="0" err="1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d’una</a:t>
                      </a:r>
                      <a:r>
                        <a:rPr lang="en-US" sz="1800" b="1" i="1" u="none" strike="noStrike" cap="none" dirty="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800" b="1" i="1" u="none" strike="noStrike" cap="none" dirty="0" err="1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associació</a:t>
                      </a:r>
                      <a:r>
                        <a:rPr lang="en-US" sz="1800" b="1" i="1" u="none" strike="noStrike" cap="none" dirty="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local, ...</a:t>
                      </a:r>
                      <a:endParaRPr dirty="0"/>
                    </a:p>
                    <a:p>
                      <a:pPr marL="0" marR="0" lvl="0" indent="-114300" algn="just" rtl="0">
                        <a:lnSpc>
                          <a:spcPct val="100000"/>
                        </a:lnSpc>
                        <a:spcBef>
                          <a:spcPts val="36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Char char="•"/>
                      </a:pPr>
                      <a:r>
                        <a:rPr lang="en-US" sz="1800" b="1" i="1" u="none" strike="noStrike" cap="none" dirty="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Les </a:t>
                      </a:r>
                      <a:r>
                        <a:rPr lang="en-US" sz="1800" b="1" i="1" u="none" strike="noStrike" cap="none" dirty="0" err="1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dones</a:t>
                      </a:r>
                      <a:r>
                        <a:rPr lang="en-US" sz="1800" b="1" i="1" u="none" strike="noStrike" cap="none" dirty="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800" b="1" i="1" u="none" strike="noStrike" cap="none" dirty="0" err="1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i</a:t>
                      </a:r>
                      <a:r>
                        <a:rPr lang="en-US" sz="1800" b="1" i="1" u="none" strike="noStrike" cap="none" dirty="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la </a:t>
                      </a:r>
                      <a:r>
                        <a:rPr lang="en-US" sz="1800" b="1" i="1" u="none" strike="noStrike" cap="none" dirty="0" err="1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guerra</a:t>
                      </a:r>
                      <a:r>
                        <a:rPr lang="en-US" sz="1800" b="1" i="1" u="none" strike="noStrike" cap="none" dirty="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civil</a:t>
                      </a:r>
                      <a:endParaRPr dirty="0"/>
                    </a:p>
                    <a:p>
                      <a:pPr marL="0" marR="0" lvl="0" indent="-114300" algn="just" rtl="0">
                        <a:lnSpc>
                          <a:spcPct val="100000"/>
                        </a:lnSpc>
                        <a:spcBef>
                          <a:spcPts val="36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Char char="•"/>
                      </a:pPr>
                      <a:r>
                        <a:rPr lang="en-US" sz="1800" b="1" i="1" u="none" strike="noStrike" cap="none" dirty="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800" b="1" i="1" u="none" strike="noStrike" cap="none" dirty="0" err="1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L’escola</a:t>
                      </a:r>
                      <a:r>
                        <a:rPr lang="en-US" sz="1800" b="1" i="1" u="none" strike="noStrike" cap="none" dirty="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800" b="1" i="1" u="none" strike="noStrike" cap="none" dirty="0" err="1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dels</a:t>
                      </a:r>
                      <a:r>
                        <a:rPr lang="en-US" sz="1800" b="1" i="1" u="none" strike="noStrike" cap="none" dirty="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meus pares</a:t>
                      </a:r>
                      <a:endParaRPr dirty="0"/>
                    </a:p>
                    <a:p>
                      <a:pPr marL="0" marR="0" lvl="0" indent="-114300" algn="just" rtl="0">
                        <a:lnSpc>
                          <a:spcPct val="100000"/>
                        </a:lnSpc>
                        <a:spcBef>
                          <a:spcPts val="36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Char char="•"/>
                      </a:pPr>
                      <a:r>
                        <a:rPr lang="en-US" sz="1800" b="1" i="1" u="none" strike="noStrike" cap="none" dirty="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Del </a:t>
                      </a:r>
                      <a:r>
                        <a:rPr lang="en-US" sz="1800" b="1" i="1" u="none" strike="noStrike" cap="none" dirty="0" err="1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gris</a:t>
                      </a:r>
                      <a:r>
                        <a:rPr lang="en-US" sz="1800" b="1" i="1" u="none" strike="noStrike" cap="none" dirty="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al </a:t>
                      </a:r>
                      <a:r>
                        <a:rPr lang="en-US" sz="1800" b="1" i="1" u="none" strike="noStrike" cap="none" dirty="0" err="1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violeta</a:t>
                      </a:r>
                      <a:r>
                        <a:rPr lang="en-US" sz="1800" b="1" i="1" u="none" strike="noStrike" cap="none" dirty="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: el </a:t>
                      </a:r>
                      <a:r>
                        <a:rPr lang="en-US" sz="1800" b="1" i="1" u="none" strike="noStrike" cap="none" dirty="0" err="1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feminisme</a:t>
                      </a:r>
                      <a:r>
                        <a:rPr lang="en-US" sz="1800" b="1" i="1" u="none" strike="noStrike" cap="none" dirty="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de la </a:t>
                      </a:r>
                      <a:r>
                        <a:rPr lang="en-US" sz="1800" b="1" i="1" u="none" strike="noStrike" cap="none" dirty="0" err="1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transició</a:t>
                      </a:r>
                      <a:r>
                        <a:rPr lang="en-US" sz="1800" b="1" i="1" u="none" strike="noStrike" cap="none" dirty="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a Lleida</a:t>
                      </a:r>
                      <a:endParaRPr dirty="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B601"/>
            </a:gs>
            <a:gs pos="50000">
              <a:srgbClr val="FEF87A"/>
            </a:gs>
            <a:gs pos="100000">
              <a:srgbClr val="FFB601"/>
            </a:gs>
          </a:gsLst>
          <a:lin ang="5400000" scaled="0"/>
        </a:gradFill>
        <a:effectLst/>
      </p:bgPr>
    </p:bg>
    <p:spTree>
      <p:nvGrpSpPr>
        <p:cNvPr id="1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p33"/>
          <p:cNvSpPr txBox="1"/>
          <p:nvPr/>
        </p:nvSpPr>
        <p:spPr>
          <a:xfrm>
            <a:off x="381000" y="2438400"/>
            <a:ext cx="8229600" cy="1503362"/>
          </a:xfrm>
          <a:prstGeom prst="rect">
            <a:avLst/>
          </a:prstGeom>
          <a:solidFill>
            <a:srgbClr val="FFFF00"/>
          </a:solidFill>
          <a:ln w="381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40C00"/>
              </a:buClr>
              <a:buSzPts val="3600"/>
              <a:buFont typeface="Arial Black"/>
              <a:buNone/>
            </a:pPr>
            <a:r>
              <a:rPr lang="en-US" sz="3600" b="0" i="0" u="none">
                <a:solidFill>
                  <a:srgbClr val="A40C00"/>
                </a:solidFill>
                <a:latin typeface="Arial Black"/>
                <a:ea typeface="Arial Black"/>
                <a:cs typeface="Arial Black"/>
                <a:sym typeface="Arial Black"/>
              </a:rPr>
              <a:t>ELEMENTS ESSENCIALS 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rgbClr val="A40C00"/>
              </a:buClr>
              <a:buSzPts val="3600"/>
              <a:buFont typeface="Arial Black"/>
              <a:buNone/>
            </a:pPr>
            <a:r>
              <a:rPr lang="en-US" sz="3600" b="0" i="0" u="none">
                <a:solidFill>
                  <a:srgbClr val="A40C00"/>
                </a:solidFill>
                <a:latin typeface="Arial Black"/>
                <a:ea typeface="Arial Black"/>
                <a:cs typeface="Arial Black"/>
                <a:sym typeface="Arial Black"/>
              </a:rPr>
              <a:t>EN TOT TR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B601"/>
            </a:gs>
            <a:gs pos="50000">
              <a:srgbClr val="FEF87A"/>
            </a:gs>
            <a:gs pos="100000">
              <a:srgbClr val="FFB601"/>
            </a:gs>
          </a:gsLst>
          <a:lin ang="5400000" scaled="0"/>
        </a:gradFill>
        <a:effectLst/>
      </p:bgPr>
    </p:bg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p34"/>
          <p:cNvSpPr txBox="1"/>
          <p:nvPr/>
        </p:nvSpPr>
        <p:spPr>
          <a:xfrm>
            <a:off x="609600" y="1371600"/>
            <a:ext cx="7467600" cy="173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lang="en-US" sz="3600" b="1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diari en el qual has d’anotar tots els avenços i incidents produïts durant el procés de recerca</a:t>
            </a:r>
            <a:endParaRPr/>
          </a:p>
        </p:txBody>
      </p:sp>
      <p:sp>
        <p:nvSpPr>
          <p:cNvPr id="266" name="Google Shape;266;p34"/>
          <p:cNvSpPr txBox="1"/>
          <p:nvPr/>
        </p:nvSpPr>
        <p:spPr>
          <a:xfrm>
            <a:off x="609600" y="457200"/>
            <a:ext cx="6248400" cy="611187"/>
          </a:xfrm>
          <a:prstGeom prst="rect">
            <a:avLst/>
          </a:prstGeom>
          <a:solidFill>
            <a:srgbClr val="FFFF00"/>
          </a:solidFill>
          <a:ln w="3175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40C00"/>
              </a:buClr>
              <a:buSzPts val="3200"/>
              <a:buFont typeface="Arial Black"/>
              <a:buNone/>
            </a:pPr>
            <a:r>
              <a:rPr lang="en-US" sz="3200" b="0" i="0" u="none">
                <a:solidFill>
                  <a:srgbClr val="A40C00"/>
                </a:solidFill>
                <a:latin typeface="Arial Black"/>
                <a:ea typeface="Arial Black"/>
                <a:cs typeface="Arial Black"/>
                <a:sym typeface="Arial Black"/>
              </a:rPr>
              <a:t>EL DIARI DE RECERCA</a:t>
            </a:r>
            <a:endParaRPr/>
          </a:p>
        </p:txBody>
      </p:sp>
      <p:pic>
        <p:nvPicPr>
          <p:cNvPr id="267" name="Google Shape;267;p3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419600" y="3352800"/>
            <a:ext cx="4221162" cy="3168650"/>
          </a:xfrm>
          <a:prstGeom prst="rect">
            <a:avLst/>
          </a:prstGeom>
          <a:noFill/>
          <a:ln w="31750" cap="flat" cmpd="sng">
            <a:solidFill>
              <a:srgbClr val="D40F00"/>
            </a:solidFill>
            <a:prstDash val="solid"/>
            <a:miter lim="800000"/>
            <a:headEnd type="none" w="sm" len="sm"/>
            <a:tailEnd type="none" w="sm" len="sm"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B601"/>
            </a:gs>
            <a:gs pos="50000">
              <a:srgbClr val="FEF87A"/>
            </a:gs>
            <a:gs pos="100000">
              <a:srgbClr val="FFB601"/>
            </a:gs>
          </a:gsLst>
          <a:lin ang="5400000" scaled="0"/>
        </a:gradFill>
        <a:effectLst/>
      </p:bgPr>
    </p:bg>
    <p:spTree>
      <p:nvGrpSpPr>
        <p:cNvPr id="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p35"/>
          <p:cNvSpPr txBox="1"/>
          <p:nvPr/>
        </p:nvSpPr>
        <p:spPr>
          <a:xfrm>
            <a:off x="304800" y="1676400"/>
            <a:ext cx="8610600" cy="4421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en-US" sz="3200" b="1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és imprescindible el maneig i domini de: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Times New Roman"/>
              <a:buNone/>
            </a:pPr>
            <a:endParaRPr sz="3200" b="1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en-US" sz="3200" b="1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A- </a:t>
            </a:r>
            <a:r>
              <a:rPr lang="en-US" sz="3200" b="1" i="0" u="sng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elements teòrics</a:t>
            </a:r>
            <a:r>
              <a:rPr lang="en-US" sz="3200" b="1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3200" b="0" i="0" u="none">
                <a:solidFill>
                  <a:srgbClr val="A40C00"/>
                </a:solidFill>
                <a:latin typeface="Arial Black"/>
                <a:ea typeface="Arial Black"/>
                <a:cs typeface="Arial Black"/>
                <a:sym typeface="Arial Black"/>
              </a:rPr>
              <a:t>marc teòric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Times New Roman"/>
              <a:buNone/>
            </a:pPr>
            <a:endParaRPr sz="3200" b="0" i="0" u="none">
              <a:solidFill>
                <a:srgbClr val="A40C00"/>
              </a:solidFill>
              <a:latin typeface="Arial Black"/>
              <a:ea typeface="Arial Black"/>
              <a:cs typeface="Arial Black"/>
              <a:sym typeface="Arial Black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en-US" sz="3200" b="1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B- </a:t>
            </a:r>
            <a:r>
              <a:rPr lang="en-US" sz="3200" b="1" i="0" u="sng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elements tècnics</a:t>
            </a:r>
            <a:r>
              <a:rPr lang="en-US" sz="3200" b="1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3200" b="0" i="0" u="none">
                <a:solidFill>
                  <a:srgbClr val="A40C00"/>
                </a:solidFill>
                <a:latin typeface="Arial Black"/>
                <a:ea typeface="Arial Black"/>
                <a:cs typeface="Arial Black"/>
                <a:sym typeface="Arial Black"/>
              </a:rPr>
              <a:t>fonts d’informació</a:t>
            </a:r>
            <a:r>
              <a:rPr lang="en-US" sz="3200" b="1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				</a:t>
            </a:r>
            <a:r>
              <a:rPr lang="en-US" sz="2800" b="1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recollida i 								tractament de la informació</a:t>
            </a:r>
            <a:endParaRPr/>
          </a:p>
        </p:txBody>
      </p:sp>
      <p:sp>
        <p:nvSpPr>
          <p:cNvPr id="273" name="Google Shape;273;p35"/>
          <p:cNvSpPr txBox="1"/>
          <p:nvPr/>
        </p:nvSpPr>
        <p:spPr>
          <a:xfrm>
            <a:off x="762000" y="381000"/>
            <a:ext cx="8001000" cy="641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lang="en-US" sz="3600" b="1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En línies generals, en tota recerca</a:t>
            </a:r>
            <a:endParaRPr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B601"/>
            </a:gs>
            <a:gs pos="50000">
              <a:srgbClr val="FEF87A"/>
            </a:gs>
            <a:gs pos="100000">
              <a:srgbClr val="FFB601"/>
            </a:gs>
          </a:gsLst>
          <a:lin ang="5400000" scaled="0"/>
        </a:gradFill>
        <a:effectLst/>
      </p:bgPr>
    </p:bg>
    <p:spTree>
      <p:nvGrpSpPr>
        <p:cNvPr id="1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p36"/>
          <p:cNvSpPr txBox="1"/>
          <p:nvPr/>
        </p:nvSpPr>
        <p:spPr>
          <a:xfrm>
            <a:off x="762000" y="1447800"/>
            <a:ext cx="7772400" cy="5191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lang="en-US" sz="2800" b="1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a- Quin és l’estat de la qüestió?</a:t>
            </a:r>
            <a:endParaRPr/>
          </a:p>
        </p:txBody>
      </p:sp>
      <p:sp>
        <p:nvSpPr>
          <p:cNvPr id="279" name="Google Shape;279;p36"/>
          <p:cNvSpPr txBox="1"/>
          <p:nvPr/>
        </p:nvSpPr>
        <p:spPr>
          <a:xfrm>
            <a:off x="838200" y="304800"/>
            <a:ext cx="7467600" cy="673100"/>
          </a:xfrm>
          <a:prstGeom prst="rect">
            <a:avLst/>
          </a:prstGeom>
          <a:solidFill>
            <a:srgbClr val="FFFF00"/>
          </a:solidFill>
          <a:ln w="3175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40C00"/>
              </a:buClr>
              <a:buSzPts val="3600"/>
              <a:buFont typeface="Arial Black"/>
              <a:buNone/>
            </a:pPr>
            <a:r>
              <a:rPr lang="en-US" sz="3600" b="0" i="0" u="none">
                <a:solidFill>
                  <a:srgbClr val="A40C00"/>
                </a:solidFill>
                <a:latin typeface="Arial Black"/>
                <a:ea typeface="Arial Black"/>
                <a:cs typeface="Arial Black"/>
                <a:sym typeface="Arial Black"/>
              </a:rPr>
              <a:t>A. EL MARC TEÒRIC</a:t>
            </a:r>
            <a:endParaRPr/>
          </a:p>
        </p:txBody>
      </p:sp>
      <p:sp>
        <p:nvSpPr>
          <p:cNvPr id="280" name="Google Shape;280;p36"/>
          <p:cNvSpPr txBox="1"/>
          <p:nvPr/>
        </p:nvSpPr>
        <p:spPr>
          <a:xfrm>
            <a:off x="685800" y="4800600"/>
            <a:ext cx="8229600" cy="1219200"/>
          </a:xfrm>
          <a:prstGeom prst="rect">
            <a:avLst/>
          </a:prstGeom>
          <a:solidFill>
            <a:srgbClr val="CCFFFF"/>
          </a:solidFill>
          <a:ln w="3175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40C00"/>
              </a:buClr>
              <a:buSzPts val="2400"/>
              <a:buFont typeface="Arial"/>
              <a:buNone/>
            </a:pPr>
            <a:r>
              <a:rPr lang="en-US" sz="2400" b="1" i="0" u="none">
                <a:solidFill>
                  <a:srgbClr val="A40C00"/>
                </a:solidFill>
                <a:latin typeface="Arial"/>
                <a:ea typeface="Arial"/>
                <a:cs typeface="Arial"/>
                <a:sym typeface="Arial"/>
              </a:rPr>
              <a:t>situar-me en el tema i dominar els conceptes fonamentals que em permetran interpretar les dades obtingudes</a:t>
            </a:r>
            <a:endParaRPr/>
          </a:p>
        </p:txBody>
      </p:sp>
      <p:sp>
        <p:nvSpPr>
          <p:cNvPr id="281" name="Google Shape;281;p36"/>
          <p:cNvSpPr txBox="1"/>
          <p:nvPr/>
        </p:nvSpPr>
        <p:spPr>
          <a:xfrm>
            <a:off x="762000" y="3657600"/>
            <a:ext cx="8153400" cy="946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lang="en-US" sz="2800" b="1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b- Quines teories o conceptes previs he de 	dominar per emprendre la recerca?</a:t>
            </a:r>
            <a:endParaRPr/>
          </a:p>
        </p:txBody>
      </p:sp>
      <p:sp>
        <p:nvSpPr>
          <p:cNvPr id="282" name="Google Shape;282;p36"/>
          <p:cNvSpPr txBox="1"/>
          <p:nvPr/>
        </p:nvSpPr>
        <p:spPr>
          <a:xfrm>
            <a:off x="914400" y="2133600"/>
            <a:ext cx="7620000" cy="488950"/>
          </a:xfrm>
          <a:prstGeom prst="rect">
            <a:avLst/>
          </a:prstGeom>
          <a:solidFill>
            <a:srgbClr val="CCFFFF"/>
          </a:solidFill>
          <a:ln w="3175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40C00"/>
              </a:buClr>
              <a:buSzPts val="2400"/>
              <a:buFont typeface="Arial"/>
              <a:buNone/>
            </a:pPr>
            <a:r>
              <a:rPr lang="en-US" sz="2400" b="1" i="0" u="none">
                <a:solidFill>
                  <a:srgbClr val="A40C00"/>
                </a:solidFill>
                <a:latin typeface="Arial"/>
                <a:ea typeface="Arial"/>
                <a:cs typeface="Arial"/>
                <a:sym typeface="Arial"/>
              </a:rPr>
              <a:t>Què s’ha dit i/o escrit sobre el tema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B601"/>
            </a:gs>
            <a:gs pos="50000">
              <a:srgbClr val="FEF87A"/>
            </a:gs>
            <a:gs pos="100000">
              <a:srgbClr val="FFB601"/>
            </a:gs>
          </a:gsLst>
          <a:lin ang="5400000" scaled="0"/>
        </a:gradFill>
        <a:effectLst/>
      </p:bgPr>
    </p:bg>
    <p:spTree>
      <p:nvGrpSpPr>
        <p:cNvPr id="1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p37"/>
          <p:cNvSpPr txBox="1"/>
          <p:nvPr/>
        </p:nvSpPr>
        <p:spPr>
          <a:xfrm>
            <a:off x="838200" y="152400"/>
            <a:ext cx="8077200" cy="611187"/>
          </a:xfrm>
          <a:prstGeom prst="rect">
            <a:avLst/>
          </a:prstGeom>
          <a:solidFill>
            <a:srgbClr val="FFFF00"/>
          </a:solidFill>
          <a:ln w="3175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40C00"/>
              </a:buClr>
              <a:buSzPts val="3200"/>
              <a:buFont typeface="Arial Black"/>
              <a:buNone/>
            </a:pPr>
            <a:r>
              <a:rPr lang="en-US" sz="3200" b="0" i="0" u="none">
                <a:solidFill>
                  <a:srgbClr val="A40C00"/>
                </a:solidFill>
                <a:latin typeface="Arial Black"/>
                <a:ea typeface="Arial Black"/>
                <a:cs typeface="Arial Black"/>
                <a:sym typeface="Arial Black"/>
              </a:rPr>
              <a:t>B. LES FONTS D’INFORMACIÓ</a:t>
            </a:r>
            <a:endParaRPr/>
          </a:p>
        </p:txBody>
      </p:sp>
      <p:sp>
        <p:nvSpPr>
          <p:cNvPr id="288" name="Google Shape;288;p37"/>
          <p:cNvSpPr txBox="1"/>
          <p:nvPr/>
        </p:nvSpPr>
        <p:spPr>
          <a:xfrm>
            <a:off x="838200" y="990600"/>
            <a:ext cx="7162800" cy="16144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lang="en-US" sz="2800" b="1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Tipus de fonts: </a:t>
            </a:r>
            <a:endParaRPr/>
          </a:p>
          <a:p>
            <a:pPr marL="1828800" marR="0" lvl="4" indent="-1524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Char char="⮚"/>
            </a:pPr>
            <a:r>
              <a:rPr lang="en-US"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primàries </a:t>
            </a:r>
            <a:endParaRPr/>
          </a:p>
          <a:p>
            <a:pPr marL="1828800" marR="0" lvl="4" indent="-1524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Char char="⮚"/>
            </a:pPr>
            <a:r>
              <a:rPr lang="en-US"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secundàries</a:t>
            </a:r>
            <a:endParaRPr/>
          </a:p>
        </p:txBody>
      </p:sp>
      <p:sp>
        <p:nvSpPr>
          <p:cNvPr id="289" name="Google Shape;289;p37"/>
          <p:cNvSpPr txBox="1"/>
          <p:nvPr/>
        </p:nvSpPr>
        <p:spPr>
          <a:xfrm>
            <a:off x="838200" y="2743200"/>
            <a:ext cx="6858000" cy="5191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lang="en-US" sz="2800" b="1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Fonts d’informació:</a:t>
            </a:r>
            <a:endParaRPr/>
          </a:p>
        </p:txBody>
      </p:sp>
      <p:sp>
        <p:nvSpPr>
          <p:cNvPr id="290" name="Google Shape;290;p37"/>
          <p:cNvSpPr txBox="1"/>
          <p:nvPr/>
        </p:nvSpPr>
        <p:spPr>
          <a:xfrm>
            <a:off x="2209800" y="3429000"/>
            <a:ext cx="6477000" cy="3171825"/>
          </a:xfrm>
          <a:prstGeom prst="rect">
            <a:avLst/>
          </a:prstGeom>
          <a:solidFill>
            <a:srgbClr val="CCFFFF"/>
          </a:solidFill>
          <a:ln w="3175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-127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40C00"/>
              </a:buClr>
              <a:buSzPts val="2000"/>
              <a:buFont typeface="Arial"/>
              <a:buChar char="•"/>
            </a:pPr>
            <a:r>
              <a:rPr lang="en-US" sz="2000" b="1" i="0" u="none">
                <a:solidFill>
                  <a:srgbClr val="A40C00"/>
                </a:solidFill>
                <a:latin typeface="Arial"/>
                <a:ea typeface="Arial"/>
                <a:cs typeface="Arial"/>
                <a:sym typeface="Arial"/>
              </a:rPr>
              <a:t> bibliogràfica (textos lit., històrics, filosòfics)</a:t>
            </a:r>
            <a:endParaRPr/>
          </a:p>
          <a:p>
            <a:pPr marL="0" marR="0" lvl="0" indent="-1270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40C00"/>
              </a:buClr>
              <a:buSzPts val="2000"/>
              <a:buFont typeface="Arial"/>
              <a:buChar char="•"/>
            </a:pPr>
            <a:r>
              <a:rPr lang="en-US" sz="2000" b="1" i="0" u="none">
                <a:solidFill>
                  <a:srgbClr val="A40C00"/>
                </a:solidFill>
                <a:latin typeface="Arial"/>
                <a:ea typeface="Arial"/>
                <a:cs typeface="Arial"/>
                <a:sym typeface="Arial"/>
              </a:rPr>
              <a:t> oral (entrevistes, enquestes)</a:t>
            </a:r>
            <a:endParaRPr/>
          </a:p>
          <a:p>
            <a:pPr marL="0" marR="0" lvl="0" indent="-1270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40C00"/>
              </a:buClr>
              <a:buSzPts val="2000"/>
              <a:buFont typeface="Arial"/>
              <a:buChar char="•"/>
            </a:pPr>
            <a:r>
              <a:rPr lang="en-US" sz="2000" b="1" i="0" u="none">
                <a:solidFill>
                  <a:srgbClr val="A40C00"/>
                </a:solidFill>
                <a:latin typeface="Arial"/>
                <a:ea typeface="Arial"/>
                <a:cs typeface="Arial"/>
                <a:sym typeface="Arial"/>
              </a:rPr>
              <a:t> documental (arxius, hemeroteca)</a:t>
            </a:r>
            <a:endParaRPr/>
          </a:p>
          <a:p>
            <a:pPr marL="0" marR="0" lvl="0" indent="-1270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40C00"/>
              </a:buClr>
              <a:buSzPts val="2000"/>
              <a:buFont typeface="Arial"/>
              <a:buChar char="•"/>
            </a:pPr>
            <a:r>
              <a:rPr lang="en-US" sz="2000" b="1" i="0" u="none">
                <a:solidFill>
                  <a:srgbClr val="A40C00"/>
                </a:solidFill>
                <a:latin typeface="Arial"/>
                <a:ea typeface="Arial"/>
                <a:cs typeface="Arial"/>
                <a:sym typeface="Arial"/>
              </a:rPr>
              <a:t> artística (pintura, escultura, música, arquitectura)</a:t>
            </a:r>
            <a:endParaRPr/>
          </a:p>
          <a:p>
            <a:pPr marL="0" marR="0" lvl="0" indent="-1270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40C00"/>
              </a:buClr>
              <a:buSzPts val="2000"/>
              <a:buFont typeface="Arial"/>
              <a:buChar char="•"/>
            </a:pPr>
            <a:r>
              <a:rPr lang="en-US" sz="2000" b="1" i="0" u="none">
                <a:solidFill>
                  <a:srgbClr val="A40C00"/>
                </a:solidFill>
                <a:latin typeface="Arial"/>
                <a:ea typeface="Arial"/>
                <a:cs typeface="Arial"/>
                <a:sym typeface="Arial"/>
              </a:rPr>
              <a:t> periodística (premsa, ràdio, tv)</a:t>
            </a:r>
            <a:endParaRPr/>
          </a:p>
          <a:p>
            <a:pPr marL="0" marR="0" lvl="0" indent="-1270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40C00"/>
              </a:buClr>
              <a:buSzPts val="2000"/>
              <a:buFont typeface="Arial"/>
              <a:buChar char="•"/>
            </a:pPr>
            <a:r>
              <a:rPr lang="en-US" sz="2000" b="1" i="0" u="none">
                <a:solidFill>
                  <a:srgbClr val="A40C00"/>
                </a:solidFill>
                <a:latin typeface="Arial"/>
                <a:ea typeface="Arial"/>
                <a:cs typeface="Arial"/>
                <a:sym typeface="Arial"/>
              </a:rPr>
              <a:t> internet</a:t>
            </a:r>
            <a:endParaRPr/>
          </a:p>
          <a:p>
            <a:pPr marL="0" marR="0" lvl="0" indent="-1270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40C00"/>
              </a:buClr>
              <a:buSzPts val="2000"/>
              <a:buFont typeface="Arial"/>
              <a:buChar char="•"/>
            </a:pPr>
            <a:r>
              <a:rPr lang="en-US" sz="2000" b="1" i="0" u="none">
                <a:solidFill>
                  <a:srgbClr val="A40C00"/>
                </a:solidFill>
                <a:latin typeface="Arial"/>
                <a:ea typeface="Arial"/>
                <a:cs typeface="Arial"/>
                <a:sym typeface="Arial"/>
              </a:rPr>
              <a:t> experiments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B601"/>
            </a:gs>
            <a:gs pos="50000">
              <a:srgbClr val="FEF87A"/>
            </a:gs>
            <a:gs pos="100000">
              <a:srgbClr val="FFB601"/>
            </a:gs>
          </a:gsLst>
          <a:lin ang="5400000" scaled="0"/>
        </a:gradFill>
        <a:effectLst/>
      </p:bgPr>
    </p:bg>
    <p:spTree>
      <p:nvGrpSpPr>
        <p:cNvPr id="1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p38"/>
          <p:cNvSpPr txBox="1"/>
          <p:nvPr/>
        </p:nvSpPr>
        <p:spPr>
          <a:xfrm>
            <a:off x="304800" y="457200"/>
            <a:ext cx="8610600" cy="977900"/>
          </a:xfrm>
          <a:prstGeom prst="rect">
            <a:avLst/>
          </a:prstGeom>
          <a:solidFill>
            <a:srgbClr val="FFFF00"/>
          </a:solidFill>
          <a:ln w="3175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40C00"/>
              </a:buClr>
              <a:buSzPts val="2800"/>
              <a:buFont typeface="Arial"/>
              <a:buNone/>
            </a:pPr>
            <a:r>
              <a:rPr lang="en-US" sz="2800" b="1" i="0" u="none">
                <a:solidFill>
                  <a:srgbClr val="A40C00"/>
                </a:solidFill>
                <a:latin typeface="Arial"/>
                <a:ea typeface="Arial"/>
                <a:cs typeface="Arial"/>
                <a:sym typeface="Arial"/>
              </a:rPr>
              <a:t>TÈCNIQUES MÉS HABITUALS DE TRACTAMENT DE LA INFORMACIÓ</a:t>
            </a:r>
            <a:endParaRPr/>
          </a:p>
        </p:txBody>
      </p:sp>
      <p:sp>
        <p:nvSpPr>
          <p:cNvPr id="296" name="Google Shape;296;p38"/>
          <p:cNvSpPr txBox="1"/>
          <p:nvPr/>
        </p:nvSpPr>
        <p:spPr>
          <a:xfrm>
            <a:off x="381000" y="1676400"/>
            <a:ext cx="5105400" cy="42910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457200" marR="0"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AutoNum type="arabicPeriod"/>
            </a:pPr>
            <a:r>
              <a:rPr lang="en-US" sz="2400" b="1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Elaboració de fitxes </a:t>
            </a:r>
            <a:endParaRPr/>
          </a:p>
          <a:p>
            <a:pPr marL="457200" marR="0" lvl="0" indent="-4572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AutoNum type="arabicPeriod"/>
            </a:pPr>
            <a:r>
              <a:rPr lang="en-US" sz="2400" b="1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El qüestionari / enquesta</a:t>
            </a:r>
            <a:endParaRPr/>
          </a:p>
          <a:p>
            <a:pPr marL="457200" marR="0" lvl="0" indent="-4572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AutoNum type="arabicPeriod"/>
            </a:pPr>
            <a:r>
              <a:rPr lang="en-US" sz="2400" b="1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L’entrevista</a:t>
            </a:r>
            <a:endParaRPr/>
          </a:p>
          <a:p>
            <a:pPr marL="457200" marR="0" lvl="0" indent="-4572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AutoNum type="arabicPeriod"/>
            </a:pPr>
            <a:r>
              <a:rPr lang="en-US" sz="2400" b="1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L’observació</a:t>
            </a:r>
            <a:endParaRPr/>
          </a:p>
          <a:p>
            <a:pPr marL="457200" marR="0" lvl="0" indent="-4572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AutoNum type="arabicPeriod"/>
            </a:pPr>
            <a:r>
              <a:rPr lang="en-US" sz="2400" b="1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Anàlisi estadística</a:t>
            </a:r>
            <a:endParaRPr/>
          </a:p>
          <a:p>
            <a:pPr marL="457200" marR="0" lvl="0" indent="-4572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AutoNum type="arabicPeriod"/>
            </a:pPr>
            <a:r>
              <a:rPr lang="en-US" sz="2400" b="1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Elaboració de gràfics i taules</a:t>
            </a:r>
            <a:endParaRPr/>
          </a:p>
          <a:p>
            <a:pPr marL="457200" marR="0" lvl="0" indent="-4572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AutoNum type="arabicPeriod"/>
            </a:pPr>
            <a:r>
              <a:rPr lang="en-US" sz="2400" b="1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Confecció de catàlegs</a:t>
            </a:r>
            <a:endParaRPr/>
          </a:p>
          <a:p>
            <a:pPr marL="457200" marR="0" lvl="0" indent="-4572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AutoNum type="arabicPeriod"/>
            </a:pPr>
            <a:r>
              <a:rPr lang="en-US" sz="2400" b="1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Disseny d’un experiment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B601"/>
            </a:gs>
            <a:gs pos="50000">
              <a:srgbClr val="FEF87A"/>
            </a:gs>
            <a:gs pos="100000">
              <a:srgbClr val="FFB601"/>
            </a:gs>
          </a:gsLst>
          <a:lin ang="5400000" scaled="0"/>
        </a:gradFill>
        <a:effectLst/>
      </p:bgPr>
    </p:bg>
    <p:spTree>
      <p:nvGrpSpPr>
        <p:cNvPr id="1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39"/>
          <p:cNvSpPr txBox="1"/>
          <p:nvPr/>
        </p:nvSpPr>
        <p:spPr>
          <a:xfrm>
            <a:off x="533400" y="457200"/>
            <a:ext cx="8458200" cy="977900"/>
          </a:xfrm>
          <a:prstGeom prst="rect">
            <a:avLst/>
          </a:prstGeom>
          <a:solidFill>
            <a:srgbClr val="FFFF00"/>
          </a:solidFill>
          <a:ln w="3175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40C00"/>
              </a:buClr>
              <a:buSzPts val="2800"/>
              <a:buFont typeface="Arial Black"/>
              <a:buNone/>
            </a:pPr>
            <a:r>
              <a:rPr lang="en-US" sz="2800" b="0" i="0" u="none">
                <a:solidFill>
                  <a:srgbClr val="A40C00"/>
                </a:solidFill>
                <a:latin typeface="Arial Black"/>
                <a:ea typeface="Arial Black"/>
                <a:cs typeface="Arial Black"/>
                <a:sym typeface="Arial Black"/>
              </a:rPr>
              <a:t>AVALUACIÓ DE RESULTATS I CONCLUSIONS</a:t>
            </a:r>
            <a:endParaRPr/>
          </a:p>
        </p:txBody>
      </p:sp>
      <p:sp>
        <p:nvSpPr>
          <p:cNvPr id="302" name="Google Shape;302;p39"/>
          <p:cNvSpPr txBox="1"/>
          <p:nvPr/>
        </p:nvSpPr>
        <p:spPr>
          <a:xfrm>
            <a:off x="533400" y="1981200"/>
            <a:ext cx="8382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 Black"/>
              <a:buNone/>
            </a:pPr>
            <a:r>
              <a:rPr lang="en-US" sz="2400" b="0" i="0" u="none">
                <a:solidFill>
                  <a:schemeClr val="dk1"/>
                </a:solidFill>
                <a:latin typeface="Arial Black"/>
                <a:ea typeface="Arial Black"/>
                <a:cs typeface="Arial Black"/>
                <a:sym typeface="Arial Black"/>
              </a:rPr>
              <a:t>I. TREBALL DE SÍNTESI</a:t>
            </a:r>
            <a:endParaRPr/>
          </a:p>
        </p:txBody>
      </p:sp>
      <p:sp>
        <p:nvSpPr>
          <p:cNvPr id="303" name="Google Shape;303;p39"/>
          <p:cNvSpPr txBox="1"/>
          <p:nvPr/>
        </p:nvSpPr>
        <p:spPr>
          <a:xfrm>
            <a:off x="609600" y="3657600"/>
            <a:ext cx="8077200" cy="336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04" name="Google Shape;304;p39"/>
          <p:cNvSpPr txBox="1"/>
          <p:nvPr/>
        </p:nvSpPr>
        <p:spPr>
          <a:xfrm>
            <a:off x="609600" y="2743200"/>
            <a:ext cx="8229600" cy="3257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en-US" sz="2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Ha arribat l'hora d‘ </a:t>
            </a:r>
            <a:r>
              <a:rPr lang="en-US" sz="2400" b="0" i="0" u="none">
                <a:solidFill>
                  <a:srgbClr val="D40F00"/>
                </a:solidFill>
                <a:latin typeface="Arial Black"/>
                <a:ea typeface="Arial Black"/>
                <a:cs typeface="Arial Black"/>
                <a:sym typeface="Arial Black"/>
              </a:rPr>
              <a:t>interpretar les dades</a:t>
            </a:r>
            <a:r>
              <a:rPr lang="en-US" sz="2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obtingudes i treure conclusions (identificar regularitats, correlacions entre variables, relacions causa-efecte), 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en-US" sz="2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d’</a:t>
            </a:r>
            <a:r>
              <a:rPr lang="en-US" sz="2400" b="0" i="0" u="none">
                <a:solidFill>
                  <a:srgbClr val="D40F00"/>
                </a:solidFill>
                <a:latin typeface="Arial Black"/>
                <a:ea typeface="Arial Black"/>
                <a:cs typeface="Arial Black"/>
                <a:sym typeface="Arial Black"/>
              </a:rPr>
              <a:t>explicar els resultats</a:t>
            </a:r>
            <a:r>
              <a:rPr lang="en-US" sz="2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tenint en compte els coneixements teòrics i la bibliografia consultada i 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D40F00"/>
              </a:buClr>
              <a:buSzPts val="2400"/>
              <a:buFont typeface="Arial Black"/>
              <a:buNone/>
            </a:pPr>
            <a:r>
              <a:rPr lang="en-US" sz="2400" b="0" i="0" u="none">
                <a:solidFill>
                  <a:srgbClr val="D40F00"/>
                </a:solidFill>
                <a:latin typeface="Arial Black"/>
                <a:ea typeface="Arial Black"/>
                <a:cs typeface="Arial Black"/>
                <a:sym typeface="Arial Black"/>
              </a:rPr>
              <a:t>suggerir aplicacions</a:t>
            </a:r>
            <a:r>
              <a:rPr lang="en-US" sz="2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dels resultats obtinguts </a:t>
            </a:r>
            <a:r>
              <a:rPr lang="en-US" sz="2400" b="0" i="0" u="none">
                <a:solidFill>
                  <a:srgbClr val="D40F00"/>
                </a:solidFill>
                <a:latin typeface="Arial Black"/>
                <a:ea typeface="Arial Black"/>
                <a:cs typeface="Arial Black"/>
                <a:sym typeface="Arial Black"/>
              </a:rPr>
              <a:t>o propostes</a:t>
            </a:r>
            <a:r>
              <a:rPr lang="en-US" sz="2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per a continuar la recerca.</a:t>
            </a:r>
            <a:br>
              <a:rPr lang="en-US" sz="16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B601"/>
            </a:gs>
            <a:gs pos="50000">
              <a:srgbClr val="FEF87A"/>
            </a:gs>
            <a:gs pos="100000">
              <a:srgbClr val="FFB601"/>
            </a:gs>
          </a:gsLst>
          <a:lin ang="5400000" scaled="0"/>
        </a:gradFill>
        <a:effectLst/>
      </p:bgPr>
    </p:bg>
    <p:spTree>
      <p:nvGrpSpPr>
        <p:cNvPr id="1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p40"/>
          <p:cNvSpPr txBox="1"/>
          <p:nvPr/>
        </p:nvSpPr>
        <p:spPr>
          <a:xfrm>
            <a:off x="609600" y="228600"/>
            <a:ext cx="80772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 Black"/>
              <a:buNone/>
            </a:pPr>
            <a:r>
              <a:rPr lang="en-US" sz="2400" b="0" i="0" u="none">
                <a:solidFill>
                  <a:schemeClr val="dk1"/>
                </a:solidFill>
                <a:latin typeface="Arial Black"/>
                <a:ea typeface="Arial Black"/>
                <a:cs typeface="Arial Black"/>
                <a:sym typeface="Arial Black"/>
              </a:rPr>
              <a:t>II. AUTOAVALUACIÓ</a:t>
            </a:r>
            <a:endParaRPr/>
          </a:p>
        </p:txBody>
      </p:sp>
      <p:sp>
        <p:nvSpPr>
          <p:cNvPr id="310" name="Google Shape;310;p40"/>
          <p:cNvSpPr txBox="1"/>
          <p:nvPr/>
        </p:nvSpPr>
        <p:spPr>
          <a:xfrm>
            <a:off x="533400" y="990600"/>
            <a:ext cx="8229600" cy="5232161"/>
          </a:xfrm>
          <a:prstGeom prst="rect">
            <a:avLst/>
          </a:prstGeom>
          <a:solidFill>
            <a:srgbClr val="CCFFFF"/>
          </a:solidFill>
          <a:ln w="3175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457200" marR="0"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40F00"/>
              </a:buClr>
              <a:buSzPts val="2400"/>
              <a:buFont typeface="Arial"/>
              <a:buAutoNum type="arabicPeriod"/>
            </a:pPr>
            <a:r>
              <a:rPr lang="en-US" sz="2400" b="1" i="0" u="none" dirty="0">
                <a:solidFill>
                  <a:srgbClr val="D40F00"/>
                </a:solidFill>
                <a:latin typeface="Arial"/>
                <a:ea typeface="Arial"/>
                <a:cs typeface="Arial"/>
                <a:sym typeface="Arial"/>
              </a:rPr>
              <a:t>la </a:t>
            </a:r>
            <a:r>
              <a:rPr lang="en-US" sz="2400" b="1" i="0" u="none" dirty="0" err="1">
                <a:solidFill>
                  <a:srgbClr val="D40F00"/>
                </a:solidFill>
                <a:latin typeface="Arial"/>
                <a:ea typeface="Arial"/>
                <a:cs typeface="Arial"/>
                <a:sym typeface="Arial"/>
              </a:rPr>
              <a:t>capacitat</a:t>
            </a:r>
            <a:r>
              <a:rPr lang="en-US" sz="2400" b="1" i="0" u="none" dirty="0">
                <a:solidFill>
                  <a:srgbClr val="D40F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1" i="0" u="none" dirty="0" err="1">
                <a:solidFill>
                  <a:srgbClr val="D40F00"/>
                </a:solidFill>
                <a:latin typeface="Arial"/>
                <a:ea typeface="Arial"/>
                <a:cs typeface="Arial"/>
                <a:sym typeface="Arial"/>
              </a:rPr>
              <a:t>d'organització</a:t>
            </a:r>
            <a:r>
              <a:rPr lang="en-US" sz="2400" b="1" i="0" u="none" dirty="0">
                <a:solidFill>
                  <a:srgbClr val="D40F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dirty="0"/>
          </a:p>
          <a:p>
            <a:pPr marL="457200" marR="0" lvl="0" indent="-4572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D40F00"/>
              </a:buClr>
              <a:buSzPts val="2400"/>
              <a:buFont typeface="Arial"/>
              <a:buAutoNum type="arabicPeriod"/>
            </a:pPr>
            <a:r>
              <a:rPr lang="en-US" sz="2400" b="1" i="0" u="none" dirty="0">
                <a:solidFill>
                  <a:srgbClr val="D40F00"/>
                </a:solidFill>
                <a:latin typeface="Arial"/>
                <a:ea typeface="Arial"/>
                <a:cs typeface="Arial"/>
                <a:sym typeface="Arial"/>
              </a:rPr>
              <a:t>el </a:t>
            </a:r>
            <a:r>
              <a:rPr lang="en-US" sz="2400" b="1" i="0" u="none" dirty="0" err="1">
                <a:solidFill>
                  <a:srgbClr val="D40F00"/>
                </a:solidFill>
                <a:latin typeface="Arial"/>
                <a:ea typeface="Arial"/>
                <a:cs typeface="Arial"/>
                <a:sym typeface="Arial"/>
              </a:rPr>
              <a:t>càlcul</a:t>
            </a:r>
            <a:r>
              <a:rPr lang="en-US" sz="2400" b="1" i="0" u="none" dirty="0">
                <a:solidFill>
                  <a:srgbClr val="D40F00"/>
                </a:solidFill>
                <a:latin typeface="Arial"/>
                <a:ea typeface="Arial"/>
                <a:cs typeface="Arial"/>
                <a:sym typeface="Arial"/>
              </a:rPr>
              <a:t> del temps </a:t>
            </a:r>
            <a:r>
              <a:rPr lang="en-US" sz="2400" b="1" i="0" u="none" dirty="0" err="1">
                <a:solidFill>
                  <a:srgbClr val="D40F00"/>
                </a:solidFill>
                <a:latin typeface="Arial"/>
                <a:ea typeface="Arial"/>
                <a:cs typeface="Arial"/>
                <a:sym typeface="Arial"/>
              </a:rPr>
              <a:t>necessari</a:t>
            </a:r>
            <a:r>
              <a:rPr lang="en-US" sz="2400" b="1" i="0" u="none" dirty="0">
                <a:solidFill>
                  <a:srgbClr val="D40F00"/>
                </a:solidFill>
                <a:latin typeface="Arial"/>
                <a:ea typeface="Arial"/>
                <a:cs typeface="Arial"/>
                <a:sym typeface="Arial"/>
              </a:rPr>
              <a:t> per a les </a:t>
            </a:r>
            <a:r>
              <a:rPr lang="en-US" sz="2400" b="1" i="0" u="none" dirty="0" err="1">
                <a:solidFill>
                  <a:srgbClr val="D40F00"/>
                </a:solidFill>
                <a:latin typeface="Arial"/>
                <a:ea typeface="Arial"/>
                <a:cs typeface="Arial"/>
                <a:sym typeface="Arial"/>
              </a:rPr>
              <a:t>diverses</a:t>
            </a:r>
            <a:r>
              <a:rPr lang="en-US" sz="2400" b="1" i="0" u="none" dirty="0">
                <a:solidFill>
                  <a:srgbClr val="D40F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1" i="0" u="none" dirty="0" err="1">
                <a:solidFill>
                  <a:srgbClr val="D40F00"/>
                </a:solidFill>
                <a:latin typeface="Arial"/>
                <a:ea typeface="Arial"/>
                <a:cs typeface="Arial"/>
                <a:sym typeface="Arial"/>
              </a:rPr>
              <a:t>fases</a:t>
            </a:r>
            <a:r>
              <a:rPr lang="en-US" sz="2400" b="1" i="0" u="none" dirty="0">
                <a:solidFill>
                  <a:srgbClr val="D40F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1" i="0" u="none" dirty="0" err="1">
                <a:solidFill>
                  <a:srgbClr val="D40F00"/>
                </a:solidFill>
                <a:latin typeface="Arial"/>
                <a:ea typeface="Arial"/>
                <a:cs typeface="Arial"/>
                <a:sym typeface="Arial"/>
              </a:rPr>
              <a:t>i</a:t>
            </a:r>
            <a:r>
              <a:rPr lang="en-US" sz="2400" b="1" i="0" u="none" dirty="0">
                <a:solidFill>
                  <a:srgbClr val="D40F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1" i="0" u="none" dirty="0" err="1">
                <a:solidFill>
                  <a:srgbClr val="D40F00"/>
                </a:solidFill>
                <a:latin typeface="Arial"/>
                <a:ea typeface="Arial"/>
                <a:cs typeface="Arial"/>
                <a:sym typeface="Arial"/>
              </a:rPr>
              <a:t>activitats</a:t>
            </a:r>
            <a:endParaRPr dirty="0"/>
          </a:p>
          <a:p>
            <a:pPr marL="457200" marR="0" lvl="0" indent="-4572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D40F00"/>
              </a:buClr>
              <a:buSzPts val="2400"/>
              <a:buFont typeface="Arial"/>
              <a:buAutoNum type="arabicPeriod"/>
            </a:pPr>
            <a:r>
              <a:rPr lang="en-US" sz="2400" b="1" i="0" u="none" dirty="0" err="1">
                <a:solidFill>
                  <a:srgbClr val="D40F00"/>
                </a:solidFill>
                <a:latin typeface="Arial"/>
                <a:ea typeface="Arial"/>
                <a:cs typeface="Arial"/>
                <a:sym typeface="Arial"/>
              </a:rPr>
              <a:t>l'elecció</a:t>
            </a:r>
            <a:r>
              <a:rPr lang="en-US" sz="2400" b="1" i="0" u="none" dirty="0">
                <a:solidFill>
                  <a:srgbClr val="D40F00"/>
                </a:solidFill>
                <a:latin typeface="Arial"/>
                <a:ea typeface="Arial"/>
                <a:cs typeface="Arial"/>
                <a:sym typeface="Arial"/>
              </a:rPr>
              <a:t> de variables </a:t>
            </a:r>
            <a:endParaRPr dirty="0"/>
          </a:p>
          <a:p>
            <a:pPr marL="457200" marR="0" lvl="0" indent="-4572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D40F00"/>
              </a:buClr>
              <a:buSzPts val="2400"/>
              <a:buFont typeface="Arial"/>
              <a:buAutoNum type="arabicPeriod"/>
            </a:pPr>
            <a:r>
              <a:rPr lang="en-US" sz="2400" b="1" i="0" u="none" dirty="0">
                <a:solidFill>
                  <a:srgbClr val="D40F00"/>
                </a:solidFill>
                <a:latin typeface="Arial"/>
                <a:ea typeface="Arial"/>
                <a:cs typeface="Arial"/>
                <a:sym typeface="Arial"/>
              </a:rPr>
              <a:t>la </a:t>
            </a:r>
            <a:r>
              <a:rPr lang="en-US" sz="2400" b="1" i="0" u="none" dirty="0" err="1">
                <a:solidFill>
                  <a:srgbClr val="D40F00"/>
                </a:solidFill>
                <a:latin typeface="Arial"/>
                <a:ea typeface="Arial"/>
                <a:cs typeface="Arial"/>
                <a:sym typeface="Arial"/>
              </a:rPr>
              <a:t>previsió</a:t>
            </a:r>
            <a:r>
              <a:rPr lang="en-US" sz="2400" b="1" i="0" u="none" dirty="0">
                <a:solidFill>
                  <a:srgbClr val="D40F00"/>
                </a:solidFill>
                <a:latin typeface="Arial"/>
                <a:ea typeface="Arial"/>
                <a:cs typeface="Arial"/>
                <a:sym typeface="Arial"/>
              </a:rPr>
              <a:t> de materials </a:t>
            </a:r>
            <a:r>
              <a:rPr lang="en-US" sz="2400" b="1" i="0" u="none" dirty="0" err="1">
                <a:solidFill>
                  <a:srgbClr val="D40F00"/>
                </a:solidFill>
                <a:latin typeface="Arial"/>
                <a:ea typeface="Arial"/>
                <a:cs typeface="Arial"/>
                <a:sym typeface="Arial"/>
              </a:rPr>
              <a:t>i</a:t>
            </a:r>
            <a:r>
              <a:rPr lang="en-US" sz="2400" b="1" i="0" u="none" dirty="0">
                <a:solidFill>
                  <a:srgbClr val="D40F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1" i="0" u="none" dirty="0" err="1">
                <a:solidFill>
                  <a:srgbClr val="D40F00"/>
                </a:solidFill>
                <a:latin typeface="Arial"/>
                <a:ea typeface="Arial"/>
                <a:cs typeface="Arial"/>
                <a:sym typeface="Arial"/>
              </a:rPr>
              <a:t>instal·lacions</a:t>
            </a:r>
            <a:r>
              <a:rPr lang="en-US" sz="2400" b="1" i="0" u="none" dirty="0">
                <a:solidFill>
                  <a:srgbClr val="D40F00"/>
                </a:solidFill>
                <a:latin typeface="Arial"/>
                <a:ea typeface="Arial"/>
                <a:cs typeface="Arial"/>
                <a:sym typeface="Arial"/>
              </a:rPr>
              <a:t> a </a:t>
            </a:r>
            <a:r>
              <a:rPr lang="en-US" sz="2400" b="1" i="0" u="none" dirty="0" err="1">
                <a:solidFill>
                  <a:srgbClr val="D40F00"/>
                </a:solidFill>
                <a:latin typeface="Arial"/>
                <a:ea typeface="Arial"/>
                <a:cs typeface="Arial"/>
                <a:sym typeface="Arial"/>
              </a:rPr>
              <a:t>utilitzar</a:t>
            </a:r>
            <a:r>
              <a:rPr lang="en-US" sz="2400" b="1" i="0" u="none" dirty="0">
                <a:solidFill>
                  <a:srgbClr val="D40F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dirty="0"/>
          </a:p>
          <a:p>
            <a:pPr marL="457200" marR="0" lvl="0" indent="-4572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D40F00"/>
              </a:buClr>
              <a:buSzPts val="2400"/>
              <a:buFont typeface="Arial"/>
              <a:buAutoNum type="arabicPeriod"/>
            </a:pPr>
            <a:r>
              <a:rPr lang="en-US" sz="2400" b="1" i="0" u="none" dirty="0">
                <a:solidFill>
                  <a:srgbClr val="D40F00"/>
                </a:solidFill>
                <a:latin typeface="Arial"/>
                <a:ea typeface="Arial"/>
                <a:cs typeface="Arial"/>
                <a:sym typeface="Arial"/>
              </a:rPr>
              <a:t>la </a:t>
            </a:r>
            <a:r>
              <a:rPr lang="en-US" sz="2400" b="1" i="0" u="none" dirty="0" err="1">
                <a:solidFill>
                  <a:srgbClr val="D40F00"/>
                </a:solidFill>
                <a:latin typeface="Arial"/>
                <a:ea typeface="Arial"/>
                <a:cs typeface="Arial"/>
                <a:sym typeface="Arial"/>
              </a:rPr>
              <a:t>preparació</a:t>
            </a:r>
            <a:r>
              <a:rPr lang="en-US" sz="2400" b="1" i="0" u="none" dirty="0">
                <a:solidFill>
                  <a:srgbClr val="D40F00"/>
                </a:solidFill>
                <a:latin typeface="Arial"/>
                <a:ea typeface="Arial"/>
                <a:cs typeface="Arial"/>
                <a:sym typeface="Arial"/>
              </a:rPr>
              <a:t> de materials </a:t>
            </a:r>
            <a:r>
              <a:rPr lang="en-US" sz="2400" b="1" i="0" u="none" dirty="0" err="1">
                <a:solidFill>
                  <a:srgbClr val="D40F00"/>
                </a:solidFill>
                <a:latin typeface="Arial"/>
                <a:ea typeface="Arial"/>
                <a:cs typeface="Arial"/>
                <a:sym typeface="Arial"/>
              </a:rPr>
              <a:t>necessaris</a:t>
            </a:r>
            <a:r>
              <a:rPr lang="en-US" sz="2400" b="1" i="0" u="none" dirty="0">
                <a:solidFill>
                  <a:srgbClr val="D40F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dirty="0"/>
          </a:p>
          <a:p>
            <a:pPr marL="457200" marR="0" lvl="0" indent="-4572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D40F00"/>
              </a:buClr>
              <a:buSzPts val="2400"/>
              <a:buFont typeface="Arial"/>
              <a:buAutoNum type="arabicPeriod"/>
            </a:pPr>
            <a:r>
              <a:rPr lang="en-US" sz="2400" b="1" i="0" u="none" dirty="0">
                <a:solidFill>
                  <a:srgbClr val="D40F00"/>
                </a:solidFill>
                <a:latin typeface="Arial"/>
                <a:ea typeface="Arial"/>
                <a:cs typeface="Arial"/>
                <a:sym typeface="Arial"/>
              </a:rPr>
              <a:t>la </a:t>
            </a:r>
            <a:r>
              <a:rPr lang="en-US" sz="2400" b="1" i="0" u="none" dirty="0" err="1">
                <a:solidFill>
                  <a:srgbClr val="D40F00"/>
                </a:solidFill>
                <a:latin typeface="Arial"/>
                <a:ea typeface="Arial"/>
                <a:cs typeface="Arial"/>
                <a:sym typeface="Arial"/>
              </a:rPr>
              <a:t>programació</a:t>
            </a:r>
            <a:r>
              <a:rPr lang="en-US" sz="2400" b="1" i="0" u="none" dirty="0">
                <a:solidFill>
                  <a:srgbClr val="D40F00"/>
                </a:solidFill>
                <a:latin typeface="Arial"/>
                <a:ea typeface="Arial"/>
                <a:cs typeface="Arial"/>
                <a:sym typeface="Arial"/>
              </a:rPr>
              <a:t> de </a:t>
            </a:r>
            <a:r>
              <a:rPr lang="en-US" sz="2400" b="1" i="0" u="none" dirty="0" err="1">
                <a:solidFill>
                  <a:srgbClr val="D40F00"/>
                </a:solidFill>
                <a:latin typeface="Arial"/>
                <a:ea typeface="Arial"/>
                <a:cs typeface="Arial"/>
                <a:sym typeface="Arial"/>
              </a:rPr>
              <a:t>visites</a:t>
            </a:r>
            <a:r>
              <a:rPr lang="en-US" sz="2400" b="1" i="0" u="none" dirty="0">
                <a:solidFill>
                  <a:srgbClr val="D40F00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2400" b="1" i="0" u="none" dirty="0" err="1">
                <a:solidFill>
                  <a:srgbClr val="D40F00"/>
                </a:solidFill>
                <a:latin typeface="Arial"/>
                <a:ea typeface="Arial"/>
                <a:cs typeface="Arial"/>
                <a:sym typeface="Arial"/>
              </a:rPr>
              <a:t>entrevistes</a:t>
            </a:r>
            <a:r>
              <a:rPr lang="en-US" sz="2400" b="1" i="0" u="none" dirty="0">
                <a:solidFill>
                  <a:srgbClr val="D40F00"/>
                </a:solidFill>
                <a:latin typeface="Arial"/>
                <a:ea typeface="Arial"/>
                <a:cs typeface="Arial"/>
                <a:sym typeface="Arial"/>
              </a:rPr>
              <a:t>, etc. </a:t>
            </a:r>
            <a:endParaRPr dirty="0"/>
          </a:p>
          <a:p>
            <a:pPr marL="457200" marR="0" lvl="0" indent="-4572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D40F00"/>
              </a:buClr>
              <a:buSzPts val="2400"/>
              <a:buFont typeface="Arial"/>
              <a:buAutoNum type="arabicPeriod"/>
            </a:pPr>
            <a:r>
              <a:rPr lang="en-US" sz="2400" b="1" i="0" u="none" dirty="0" err="1">
                <a:solidFill>
                  <a:srgbClr val="D40F00"/>
                </a:solidFill>
                <a:latin typeface="Arial"/>
                <a:ea typeface="Arial"/>
                <a:cs typeface="Arial"/>
                <a:sym typeface="Arial"/>
              </a:rPr>
              <a:t>els</a:t>
            </a:r>
            <a:r>
              <a:rPr lang="en-US" sz="2400" b="1" i="0" u="none" dirty="0">
                <a:solidFill>
                  <a:srgbClr val="D40F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1" i="0" u="none" dirty="0" err="1">
                <a:solidFill>
                  <a:srgbClr val="D40F00"/>
                </a:solidFill>
                <a:latin typeface="Arial"/>
                <a:ea typeface="Arial"/>
                <a:cs typeface="Arial"/>
                <a:sym typeface="Arial"/>
              </a:rPr>
              <a:t>problemes</a:t>
            </a:r>
            <a:r>
              <a:rPr lang="en-US" sz="2400" b="1" i="0" u="none" dirty="0">
                <a:solidFill>
                  <a:srgbClr val="D40F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1" i="0" u="none" dirty="0" err="1">
                <a:solidFill>
                  <a:srgbClr val="D40F00"/>
                </a:solidFill>
                <a:latin typeface="Arial"/>
                <a:ea typeface="Arial"/>
                <a:cs typeface="Arial"/>
                <a:sym typeface="Arial"/>
              </a:rPr>
              <a:t>econòmics</a:t>
            </a:r>
            <a:r>
              <a:rPr lang="en-US" sz="2400" b="1" i="0" u="none" dirty="0">
                <a:solidFill>
                  <a:srgbClr val="D40F00"/>
                </a:solidFill>
                <a:latin typeface="Arial"/>
                <a:ea typeface="Arial"/>
                <a:cs typeface="Arial"/>
                <a:sym typeface="Arial"/>
              </a:rPr>
              <a:t> per </a:t>
            </a:r>
            <a:r>
              <a:rPr lang="en-US" sz="2400" b="1" i="0" u="none" dirty="0" err="1">
                <a:solidFill>
                  <a:srgbClr val="D40F00"/>
                </a:solidFill>
                <a:latin typeface="Arial"/>
                <a:ea typeface="Arial"/>
                <a:cs typeface="Arial"/>
                <a:sym typeface="Arial"/>
              </a:rPr>
              <a:t>tirar</a:t>
            </a:r>
            <a:r>
              <a:rPr lang="en-US" sz="2400" b="1" i="0" u="none" dirty="0">
                <a:solidFill>
                  <a:srgbClr val="D40F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1" i="0" u="none" dirty="0" err="1">
                <a:solidFill>
                  <a:srgbClr val="D40F00"/>
                </a:solidFill>
                <a:latin typeface="Arial"/>
                <a:ea typeface="Arial"/>
                <a:cs typeface="Arial"/>
                <a:sym typeface="Arial"/>
              </a:rPr>
              <a:t>endavant</a:t>
            </a:r>
            <a:r>
              <a:rPr lang="en-US" sz="2400" b="1" i="0" u="none" dirty="0">
                <a:solidFill>
                  <a:srgbClr val="D40F00"/>
                </a:solidFill>
                <a:latin typeface="Arial"/>
                <a:ea typeface="Arial"/>
                <a:cs typeface="Arial"/>
                <a:sym typeface="Arial"/>
              </a:rPr>
              <a:t> la </a:t>
            </a:r>
            <a:r>
              <a:rPr lang="en-US" sz="2400" b="1" i="0" u="none" dirty="0" err="1">
                <a:solidFill>
                  <a:srgbClr val="D40F00"/>
                </a:solidFill>
                <a:latin typeface="Arial"/>
                <a:ea typeface="Arial"/>
                <a:cs typeface="Arial"/>
                <a:sym typeface="Arial"/>
              </a:rPr>
              <a:t>recerca</a:t>
            </a:r>
            <a:r>
              <a:rPr lang="en-US" sz="2400" b="1" i="0" u="none" dirty="0">
                <a:solidFill>
                  <a:srgbClr val="D40F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dirty="0"/>
          </a:p>
          <a:p>
            <a:pPr marL="457200" marR="0" lvl="0" indent="-4572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D40F00"/>
              </a:buClr>
              <a:buSzPts val="2400"/>
              <a:buFont typeface="Arial"/>
              <a:buAutoNum type="arabicPeriod"/>
            </a:pPr>
            <a:r>
              <a:rPr lang="en-US" sz="2400" b="1" i="0" u="none" dirty="0">
                <a:solidFill>
                  <a:srgbClr val="D40F00"/>
                </a:solidFill>
                <a:latin typeface="Arial"/>
                <a:ea typeface="Arial"/>
                <a:cs typeface="Arial"/>
                <a:sym typeface="Arial"/>
              </a:rPr>
              <a:t>la </a:t>
            </a:r>
            <a:r>
              <a:rPr lang="en-US" sz="2400" b="1" i="0" u="none" dirty="0" err="1">
                <a:solidFill>
                  <a:srgbClr val="D40F00"/>
                </a:solidFill>
                <a:latin typeface="Arial"/>
                <a:ea typeface="Arial"/>
                <a:cs typeface="Arial"/>
                <a:sym typeface="Arial"/>
              </a:rPr>
              <a:t>relació</a:t>
            </a:r>
            <a:r>
              <a:rPr lang="en-US" sz="2400" b="1" i="0" u="none" dirty="0">
                <a:solidFill>
                  <a:srgbClr val="D40F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1" i="0" u="none" dirty="0" err="1">
                <a:solidFill>
                  <a:srgbClr val="D40F00"/>
                </a:solidFill>
                <a:latin typeface="Arial"/>
                <a:ea typeface="Arial"/>
                <a:cs typeface="Arial"/>
                <a:sym typeface="Arial"/>
              </a:rPr>
              <a:t>amb</a:t>
            </a:r>
            <a:r>
              <a:rPr lang="en-US" sz="2400" b="1" i="0" u="none" dirty="0">
                <a:solidFill>
                  <a:srgbClr val="D40F00"/>
                </a:solidFill>
                <a:latin typeface="Arial"/>
                <a:ea typeface="Arial"/>
                <a:cs typeface="Arial"/>
                <a:sym typeface="Arial"/>
              </a:rPr>
              <a:t> el tutor o </a:t>
            </a:r>
            <a:r>
              <a:rPr lang="en-US" sz="2400" b="1" i="0" u="none" dirty="0" err="1">
                <a:solidFill>
                  <a:srgbClr val="D40F00"/>
                </a:solidFill>
                <a:latin typeface="Arial"/>
                <a:ea typeface="Arial"/>
                <a:cs typeface="Arial"/>
                <a:sym typeface="Arial"/>
              </a:rPr>
              <a:t>tutora</a:t>
            </a:r>
            <a:r>
              <a:rPr lang="en-US" sz="2400" b="1" i="0" u="none" dirty="0">
                <a:solidFill>
                  <a:srgbClr val="D40F00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2400" b="1" i="0" u="none" dirty="0" err="1">
                <a:solidFill>
                  <a:srgbClr val="D40F00"/>
                </a:solidFill>
                <a:latin typeface="Arial"/>
                <a:ea typeface="Arial"/>
                <a:cs typeface="Arial"/>
                <a:sym typeface="Arial"/>
              </a:rPr>
              <a:t>amb</a:t>
            </a:r>
            <a:r>
              <a:rPr lang="en-US" sz="2400" b="1" i="0" u="none" dirty="0">
                <a:solidFill>
                  <a:srgbClr val="D40F00"/>
                </a:solidFill>
                <a:latin typeface="Arial"/>
                <a:ea typeface="Arial"/>
                <a:cs typeface="Arial"/>
                <a:sym typeface="Arial"/>
              </a:rPr>
              <a:t> les </a:t>
            </a:r>
            <a:r>
              <a:rPr lang="en-US" sz="2400" b="1" i="0" u="none" dirty="0" err="1">
                <a:solidFill>
                  <a:srgbClr val="D40F00"/>
                </a:solidFill>
                <a:latin typeface="Arial"/>
                <a:ea typeface="Arial"/>
                <a:cs typeface="Arial"/>
                <a:sym typeface="Arial"/>
              </a:rPr>
              <a:t>persones</a:t>
            </a:r>
            <a:r>
              <a:rPr lang="en-US" sz="2400" b="1" i="0" u="none" dirty="0">
                <a:solidFill>
                  <a:srgbClr val="D40F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1" i="0" u="none" dirty="0" err="1">
                <a:solidFill>
                  <a:srgbClr val="D40F00"/>
                </a:solidFill>
                <a:latin typeface="Arial"/>
                <a:ea typeface="Arial"/>
                <a:cs typeface="Arial"/>
                <a:sym typeface="Arial"/>
              </a:rPr>
              <a:t>enquestades</a:t>
            </a:r>
            <a:r>
              <a:rPr lang="en-US" sz="2400" b="1" i="0" u="none" dirty="0">
                <a:solidFill>
                  <a:srgbClr val="D40F00"/>
                </a:solidFill>
                <a:latin typeface="Arial"/>
                <a:ea typeface="Arial"/>
                <a:cs typeface="Arial"/>
                <a:sym typeface="Arial"/>
              </a:rPr>
              <a:t> o </a:t>
            </a:r>
            <a:r>
              <a:rPr lang="en-US" sz="2400" b="1" i="0" u="none" dirty="0" err="1">
                <a:solidFill>
                  <a:srgbClr val="D40F00"/>
                </a:solidFill>
                <a:latin typeface="Arial"/>
                <a:ea typeface="Arial"/>
                <a:cs typeface="Arial"/>
                <a:sym typeface="Arial"/>
              </a:rPr>
              <a:t>entrevistades</a:t>
            </a:r>
            <a:r>
              <a:rPr lang="en-US" sz="2400" b="1" i="0" u="none" dirty="0">
                <a:solidFill>
                  <a:srgbClr val="D40F00"/>
                </a:solidFill>
                <a:latin typeface="Arial"/>
                <a:ea typeface="Arial"/>
                <a:cs typeface="Arial"/>
                <a:sym typeface="Arial"/>
              </a:rPr>
              <a:t>, ...</a:t>
            </a:r>
            <a:r>
              <a:rPr lang="en-US" sz="2400" b="0" i="0" u="none" dirty="0">
                <a:solidFill>
                  <a:srgbClr val="D40F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B601"/>
            </a:gs>
            <a:gs pos="50000">
              <a:srgbClr val="FEF87A"/>
            </a:gs>
            <a:gs pos="100000">
              <a:srgbClr val="FFB601"/>
            </a:gs>
          </a:gsLst>
          <a:lin ang="5400000" scaled="0"/>
        </a:gradFill>
        <a:effectLst/>
      </p:bgPr>
    </p:bg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5"/>
          <p:cNvSpPr txBox="1"/>
          <p:nvPr/>
        </p:nvSpPr>
        <p:spPr>
          <a:xfrm>
            <a:off x="762000" y="304800"/>
            <a:ext cx="7772400" cy="673100"/>
          </a:xfrm>
          <a:prstGeom prst="rect">
            <a:avLst/>
          </a:prstGeom>
          <a:solidFill>
            <a:srgbClr val="FFFF00"/>
          </a:solidFill>
          <a:ln w="3175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40C00"/>
              </a:buClr>
              <a:buSzPts val="3600"/>
              <a:buFont typeface="Arial Black"/>
              <a:buNone/>
            </a:pPr>
            <a:r>
              <a:rPr lang="en-US" sz="3600" b="1" i="0" u="none" strike="noStrike" cap="none">
                <a:solidFill>
                  <a:srgbClr val="A40C00"/>
                </a:solidFill>
                <a:latin typeface="Arial Black"/>
                <a:ea typeface="Arial Black"/>
                <a:cs typeface="Arial Black"/>
                <a:sym typeface="Arial Black"/>
              </a:rPr>
              <a:t>Per què fer recerca al Batx?</a:t>
            </a:r>
            <a:endParaRPr/>
          </a:p>
        </p:txBody>
      </p:sp>
      <p:sp>
        <p:nvSpPr>
          <p:cNvPr id="47" name="Google Shape;47;p5"/>
          <p:cNvSpPr txBox="1"/>
          <p:nvPr/>
        </p:nvSpPr>
        <p:spPr>
          <a:xfrm>
            <a:off x="457200" y="1600200"/>
            <a:ext cx="8305800" cy="15541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-203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Noto Sans Symbols"/>
              <a:buChar char="⮚"/>
            </a:pPr>
            <a:r>
              <a:rPr lang="en-US" sz="32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La majoria dels descobriments 	científics foren imaginats abans dels 	25 anys </a:t>
            </a:r>
            <a:endParaRPr/>
          </a:p>
        </p:txBody>
      </p:sp>
      <p:sp>
        <p:nvSpPr>
          <p:cNvPr id="48" name="Google Shape;48;p5"/>
          <p:cNvSpPr txBox="1"/>
          <p:nvPr/>
        </p:nvSpPr>
        <p:spPr>
          <a:xfrm>
            <a:off x="457200" y="3200400"/>
            <a:ext cx="8305800" cy="106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-203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Noto Sans Symbols"/>
              <a:buChar char="⮚"/>
            </a:pPr>
            <a:r>
              <a:rPr lang="en-US" sz="32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Els grans descobriments són fruit del 	pensament divergent</a:t>
            </a:r>
            <a:endParaRPr/>
          </a:p>
        </p:txBody>
      </p:sp>
      <p:sp>
        <p:nvSpPr>
          <p:cNvPr id="49" name="Google Shape;49;p5"/>
          <p:cNvSpPr txBox="1"/>
          <p:nvPr/>
        </p:nvSpPr>
        <p:spPr>
          <a:xfrm>
            <a:off x="457200" y="4724400"/>
            <a:ext cx="8382000" cy="15541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-203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Noto Sans Symbols"/>
              <a:buChar char="⮚"/>
            </a:pPr>
            <a:r>
              <a:rPr lang="en-US" sz="32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Per arribar a un gran avenç científic són 	necessàries milions de petites 	investigacions anònimes</a:t>
            </a:r>
            <a:endParaRPr/>
          </a:p>
        </p:txBody>
      </p:sp>
      <p:pic>
        <p:nvPicPr>
          <p:cNvPr id="50" name="Google Shape;50;p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638800" y="228600"/>
            <a:ext cx="2789237" cy="3932237"/>
          </a:xfrm>
          <a:prstGeom prst="rect">
            <a:avLst/>
          </a:prstGeom>
          <a:noFill/>
          <a:ln>
            <a:noFill/>
          </a:ln>
        </p:spPr>
      </p:pic>
      <p:pic>
        <p:nvPicPr>
          <p:cNvPr id="51" name="Google Shape;51;p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90600" y="152400"/>
            <a:ext cx="2971800" cy="4048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52" name="Google Shape;52;p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04800" y="3429000"/>
            <a:ext cx="2752725" cy="3127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3" name="Google Shape;53;p5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572000" y="3810000"/>
            <a:ext cx="4013200" cy="2809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4" name="Google Shape;54;p5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2057400" y="1676400"/>
            <a:ext cx="4876800" cy="3706812"/>
          </a:xfrm>
          <a:prstGeom prst="rect">
            <a:avLst/>
          </a:prstGeom>
          <a:noFill/>
          <a:ln w="50800" cap="flat" cmpd="sng">
            <a:solidFill>
              <a:srgbClr val="D40F00"/>
            </a:solidFill>
            <a:prstDash val="solid"/>
            <a:miter lim="800000"/>
            <a:headEnd type="none" w="sm" len="sm"/>
            <a:tailEnd type="none" w="sm" len="sm"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B601"/>
            </a:gs>
            <a:gs pos="50000">
              <a:srgbClr val="FEF87A"/>
            </a:gs>
            <a:gs pos="100000">
              <a:srgbClr val="FFB601"/>
            </a:gs>
          </a:gsLst>
          <a:lin ang="5400000" scaled="0"/>
        </a:gradFill>
        <a:effectLst/>
      </p:bgPr>
    </p:bg>
    <p:spTree>
      <p:nvGrpSpPr>
        <p:cNvPr id="1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p41"/>
          <p:cNvSpPr txBox="1"/>
          <p:nvPr/>
        </p:nvSpPr>
        <p:spPr>
          <a:xfrm>
            <a:off x="609600" y="1600200"/>
            <a:ext cx="7848600" cy="4848225"/>
          </a:xfrm>
          <a:prstGeom prst="rect">
            <a:avLst/>
          </a:prstGeom>
          <a:solidFill>
            <a:srgbClr val="CCFFFF"/>
          </a:solidFill>
          <a:ln w="3175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457200" marR="0"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AutoNum type="arabicPeriod"/>
            </a:pPr>
            <a:r>
              <a:rPr lang="en-US" sz="2000" b="1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Què he fet? </a:t>
            </a:r>
            <a:r>
              <a:rPr lang="en-US"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(recull i presentació dels resultants obtinguts)</a:t>
            </a:r>
            <a:endParaRPr/>
          </a:p>
          <a:p>
            <a:pPr marL="457200" marR="0" lvl="0" indent="-4572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AutoNum type="arabicPeriod"/>
            </a:pPr>
            <a:r>
              <a:rPr lang="en-US" sz="2000" b="1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Per què és important o significatiu allò que he trobat o aconseguit?</a:t>
            </a:r>
            <a:endParaRPr/>
          </a:p>
          <a:p>
            <a:pPr marL="457200" marR="0" lvl="0" indent="-4572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AutoNum type="arabicPeriod"/>
            </a:pPr>
            <a:r>
              <a:rPr lang="en-US" sz="2000" b="1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He pogut respondre satisfactòriament la pregunta inicial? </a:t>
            </a:r>
            <a:endParaRPr/>
          </a:p>
          <a:p>
            <a:pPr marL="457200" marR="0" lvl="0" indent="-4572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AutoNum type="arabicPeriod"/>
            </a:pPr>
            <a:r>
              <a:rPr lang="en-US" sz="2000" b="1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He assolit els objectius que em proposava? </a:t>
            </a:r>
            <a:endParaRPr/>
          </a:p>
          <a:p>
            <a:pPr marL="457200" marR="0" lvl="0" indent="-4572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AutoNum type="arabicPeriod"/>
            </a:pPr>
            <a:r>
              <a:rPr lang="en-US" sz="2000" b="1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Fins on he arribat?</a:t>
            </a:r>
            <a:endParaRPr/>
          </a:p>
          <a:p>
            <a:pPr marL="457200" marR="0" lvl="0" indent="-4572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AutoNum type="arabicPeriod"/>
            </a:pPr>
            <a:r>
              <a:rPr lang="en-US" sz="2000" b="1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Per què?</a:t>
            </a:r>
            <a:endParaRPr/>
          </a:p>
          <a:p>
            <a:pPr marL="457200" marR="0" lvl="0" indent="-4572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AutoNum type="arabicPeriod"/>
            </a:pPr>
            <a:r>
              <a:rPr lang="en-US" sz="2000" b="1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Quins obstacles i problemes he trobat</a:t>
            </a:r>
            <a:r>
              <a:rPr lang="en-US"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? </a:t>
            </a:r>
            <a:endParaRPr/>
          </a:p>
          <a:p>
            <a:pPr marL="457200" marR="0" lvl="0" indent="-4572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AutoNum type="arabicPeriod"/>
            </a:pPr>
            <a:r>
              <a:rPr lang="en-US" sz="2000" b="1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Què m’ha fallat? </a:t>
            </a:r>
            <a:endParaRPr/>
          </a:p>
          <a:p>
            <a:pPr marL="457200" marR="0" lvl="0" indent="-4572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AutoNum type="arabicPeriod"/>
            </a:pPr>
            <a:r>
              <a:rPr lang="en-US" sz="2000" b="1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Com es podria prosseguir o millorar el treball fet?</a:t>
            </a:r>
            <a:endParaRPr/>
          </a:p>
          <a:p>
            <a:pPr marL="457200" marR="0" lvl="0" indent="-4572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AutoNum type="arabicPeriod"/>
            </a:pPr>
            <a:r>
              <a:rPr lang="en-US" sz="2000" b="1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Què he après amb aquest treball?</a:t>
            </a:r>
            <a:endParaRPr/>
          </a:p>
        </p:txBody>
      </p:sp>
      <p:sp>
        <p:nvSpPr>
          <p:cNvPr id="316" name="Google Shape;316;p41"/>
          <p:cNvSpPr txBox="1"/>
          <p:nvPr/>
        </p:nvSpPr>
        <p:spPr>
          <a:xfrm>
            <a:off x="381000" y="381000"/>
            <a:ext cx="8229600" cy="885825"/>
          </a:xfrm>
          <a:prstGeom prst="rect">
            <a:avLst/>
          </a:prstGeom>
          <a:solidFill>
            <a:srgbClr val="FFFF00"/>
          </a:solidFill>
          <a:ln w="3175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40C00"/>
              </a:buClr>
              <a:buSzPts val="2000"/>
              <a:buFont typeface="Arial Black"/>
              <a:buNone/>
            </a:pPr>
            <a:r>
              <a:rPr lang="en-US" sz="2000" b="0" i="0" u="none">
                <a:solidFill>
                  <a:srgbClr val="A40C00"/>
                </a:solidFill>
                <a:latin typeface="Arial Black"/>
                <a:ea typeface="Arial Black"/>
                <a:cs typeface="Arial Black"/>
                <a:sym typeface="Arial Black"/>
              </a:rPr>
              <a:t>GUIA </a:t>
            </a:r>
            <a:endParaRPr/>
          </a:p>
          <a:p>
            <a:pPr marL="0" marR="0" lvl="0" indent="0" algn="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40C00"/>
              </a:buClr>
              <a:buSzPts val="2000"/>
              <a:buFont typeface="Arial Black"/>
              <a:buNone/>
            </a:pPr>
            <a:r>
              <a:rPr lang="en-US" sz="2000" b="0" i="0" u="none">
                <a:solidFill>
                  <a:srgbClr val="A40C00"/>
                </a:solidFill>
                <a:latin typeface="Arial Black"/>
                <a:ea typeface="Arial Black"/>
                <a:cs typeface="Arial Black"/>
                <a:sym typeface="Arial Black"/>
              </a:rPr>
              <a:t>PER A L’AVALUACIÓ I EXTRACCIÓ DE CONCLUSIONS</a:t>
            </a:r>
            <a:endParaRPr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B601"/>
            </a:gs>
            <a:gs pos="50000">
              <a:srgbClr val="FEF87A"/>
            </a:gs>
            <a:gs pos="100000">
              <a:srgbClr val="FFB601"/>
            </a:gs>
          </a:gsLst>
          <a:lin ang="5400000" scaled="0"/>
        </a:gradFill>
        <a:effectLst/>
      </p:bgPr>
    </p:bg>
    <p:spTree>
      <p:nvGrpSpPr>
        <p:cNvPr id="1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p42"/>
          <p:cNvSpPr txBox="1"/>
          <p:nvPr/>
        </p:nvSpPr>
        <p:spPr>
          <a:xfrm>
            <a:off x="762000" y="457200"/>
            <a:ext cx="7848600" cy="550862"/>
          </a:xfrm>
          <a:prstGeom prst="rect">
            <a:avLst/>
          </a:prstGeom>
          <a:solidFill>
            <a:srgbClr val="FFFF00"/>
          </a:solidFill>
          <a:ln w="3175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40C00"/>
              </a:buClr>
              <a:buSzPts val="2800"/>
              <a:buFont typeface="Arial Black"/>
              <a:buNone/>
            </a:pPr>
            <a:r>
              <a:rPr lang="en-US" sz="2800" b="0" i="0" u="none">
                <a:solidFill>
                  <a:srgbClr val="A40C00"/>
                </a:solidFill>
                <a:latin typeface="Arial Black"/>
                <a:ea typeface="Arial Black"/>
                <a:cs typeface="Arial Black"/>
                <a:sym typeface="Arial Black"/>
              </a:rPr>
              <a:t>LA REDACCIÓ DE LA MEMÒRIA</a:t>
            </a:r>
            <a:endParaRPr/>
          </a:p>
        </p:txBody>
      </p:sp>
      <p:sp>
        <p:nvSpPr>
          <p:cNvPr id="322" name="Google Shape;322;p42"/>
          <p:cNvSpPr txBox="1"/>
          <p:nvPr/>
        </p:nvSpPr>
        <p:spPr>
          <a:xfrm>
            <a:off x="762000" y="1295400"/>
            <a:ext cx="7772400" cy="42910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en-US" sz="2400" b="1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Estructura general clara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en-US" sz="2400" b="1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Bona redacció (correcció lingüística)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en-US" sz="2400" b="1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Prèviament, elaborar un guió: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en-US" sz="2400" b="1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- repassar tots els materials per tal de fixar 		l’objectiu del TR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en-US" sz="2400" b="1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- confegir un quadre sinòptic amb les parts 	del TR (cada part amb un títol i numeració)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en-US" sz="2400" b="1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- elaboració estructurada de cada part o 	capítol.</a:t>
            </a:r>
            <a:endParaRPr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B601"/>
            </a:gs>
            <a:gs pos="50000">
              <a:srgbClr val="FEF87A"/>
            </a:gs>
            <a:gs pos="100000">
              <a:srgbClr val="FFB601"/>
            </a:gs>
          </a:gsLst>
          <a:lin ang="5400000" scaled="0"/>
        </a:gradFill>
        <a:effectLst/>
      </p:bgPr>
    </p:bg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p43"/>
          <p:cNvSpPr txBox="1"/>
          <p:nvPr/>
        </p:nvSpPr>
        <p:spPr>
          <a:xfrm>
            <a:off x="533400" y="304800"/>
            <a:ext cx="8077200" cy="550862"/>
          </a:xfrm>
          <a:prstGeom prst="rect">
            <a:avLst/>
          </a:prstGeom>
          <a:solidFill>
            <a:srgbClr val="FFFF00"/>
          </a:solidFill>
          <a:ln w="3175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40C00"/>
              </a:buClr>
              <a:buSzPts val="2800"/>
              <a:buFont typeface="Arial Black"/>
              <a:buNone/>
            </a:pPr>
            <a:r>
              <a:rPr lang="en-US" sz="2800" b="0" i="0" u="none">
                <a:solidFill>
                  <a:srgbClr val="A40C00"/>
                </a:solidFill>
                <a:latin typeface="Arial Black"/>
                <a:ea typeface="Arial Black"/>
                <a:cs typeface="Arial Black"/>
                <a:sym typeface="Arial Black"/>
              </a:rPr>
              <a:t>ESTRUCTURA DE LA MEMÒRIA</a:t>
            </a:r>
            <a:endParaRPr/>
          </a:p>
        </p:txBody>
      </p:sp>
      <p:sp>
        <p:nvSpPr>
          <p:cNvPr id="328" name="Google Shape;328;p43"/>
          <p:cNvSpPr txBox="1"/>
          <p:nvPr/>
        </p:nvSpPr>
        <p:spPr>
          <a:xfrm>
            <a:off x="611187" y="1196975"/>
            <a:ext cx="8229600" cy="50085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457200" marR="0"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AutoNum type="arabicPeriod"/>
            </a:pPr>
            <a:r>
              <a:rPr lang="en-US" sz="2800" b="1" i="0" u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Coberta</a:t>
            </a:r>
            <a:r>
              <a:rPr lang="en-US" sz="2800" b="1" i="0" u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o </a:t>
            </a:r>
            <a:r>
              <a:rPr lang="en-US" sz="2800" b="1" i="0" u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portada</a:t>
            </a:r>
            <a:endParaRPr dirty="0"/>
          </a:p>
          <a:p>
            <a:pPr marL="457200" marR="0" lvl="0" indent="-457200" algn="l" rtl="0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AutoNum type="arabicPeriod"/>
            </a:pPr>
            <a:r>
              <a:rPr lang="en-US" sz="2800" b="1" i="0" u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Agraïments</a:t>
            </a:r>
            <a:r>
              <a:rPr lang="en-US" sz="2800" b="1" i="0" u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(</a:t>
            </a:r>
            <a:r>
              <a:rPr lang="en-US" sz="2800" b="1" i="0" u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optatiu</a:t>
            </a:r>
            <a:r>
              <a:rPr lang="en-US" sz="2800" b="1" i="0" u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)</a:t>
            </a:r>
            <a:endParaRPr dirty="0"/>
          </a:p>
          <a:p>
            <a:pPr marL="457200" marR="0" lvl="0" indent="-457200" algn="l" rtl="0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AutoNum type="arabicPeriod"/>
            </a:pPr>
            <a:r>
              <a:rPr lang="en-US" sz="2800" b="1" i="0" u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Índex</a:t>
            </a:r>
            <a:endParaRPr dirty="0"/>
          </a:p>
          <a:p>
            <a:pPr marL="457200" marR="0" lvl="0" indent="-457200" algn="l" rtl="0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AutoNum type="arabicPeriod"/>
            </a:pPr>
            <a:r>
              <a:rPr lang="en-US" sz="2800" b="1" i="0" u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Introducció</a:t>
            </a:r>
            <a:endParaRPr dirty="0"/>
          </a:p>
          <a:p>
            <a:pPr marL="457200" marR="0" lvl="0" indent="-457200" algn="l" rtl="0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AutoNum type="arabicPeriod"/>
            </a:pPr>
            <a:r>
              <a:rPr lang="en-US" sz="2800" b="1" i="0" u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Desenvolupament</a:t>
            </a:r>
            <a:r>
              <a:rPr lang="en-US" sz="2800" b="1" i="0" u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o cos del </a:t>
            </a:r>
            <a:r>
              <a:rPr lang="en-US" sz="2800" b="1" i="0" u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treball</a:t>
            </a:r>
            <a:endParaRPr dirty="0"/>
          </a:p>
          <a:p>
            <a:pPr marL="457200" marR="0" lvl="0" indent="-457200" algn="l" rtl="0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AutoNum type="arabicPeriod"/>
            </a:pPr>
            <a:r>
              <a:rPr lang="en-US" sz="2800" b="1" i="0" u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Conclusions</a:t>
            </a:r>
            <a:endParaRPr dirty="0"/>
          </a:p>
          <a:p>
            <a:pPr marL="457200" marR="0" lvl="0" indent="-457200" algn="l" rtl="0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AutoNum type="arabicPeriod"/>
            </a:pPr>
            <a:r>
              <a:rPr lang="en-US" sz="2800" b="1" i="0" u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Annexos</a:t>
            </a:r>
            <a:r>
              <a:rPr lang="en-US" sz="2800" b="1" i="0" u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(</a:t>
            </a:r>
            <a:r>
              <a:rPr lang="en-US" sz="2800" b="1" i="0" u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optatiu</a:t>
            </a:r>
            <a:r>
              <a:rPr lang="en-US" sz="2800" b="1" i="0" u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)</a:t>
            </a:r>
            <a:endParaRPr dirty="0"/>
          </a:p>
          <a:p>
            <a:pPr marL="457200" marR="0" lvl="0" indent="-457200" algn="l" rtl="0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AutoNum type="arabicPeriod"/>
            </a:pPr>
            <a:r>
              <a:rPr lang="en-US" sz="2800" b="1" i="0" u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Bibliografia</a:t>
            </a:r>
            <a:endParaRPr dirty="0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B601"/>
            </a:gs>
            <a:gs pos="50000">
              <a:srgbClr val="FEF87A"/>
            </a:gs>
            <a:gs pos="100000">
              <a:srgbClr val="FFB601"/>
            </a:gs>
          </a:gsLst>
          <a:lin ang="5400000" scaled="0"/>
        </a:gradFill>
        <a:effectLst/>
      </p:bgPr>
    </p:bg>
    <p:spTree>
      <p:nvGrpSpPr>
        <p:cNvPr id="1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3" name="Google Shape;333;p4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267200" y="190500"/>
            <a:ext cx="4578350" cy="6477000"/>
          </a:xfrm>
          <a:prstGeom prst="rect">
            <a:avLst/>
          </a:prstGeom>
          <a:noFill/>
          <a:ln>
            <a:noFill/>
          </a:ln>
        </p:spPr>
      </p:pic>
      <p:sp>
        <p:nvSpPr>
          <p:cNvPr id="334" name="Google Shape;334;p44"/>
          <p:cNvSpPr txBox="1"/>
          <p:nvPr/>
        </p:nvSpPr>
        <p:spPr>
          <a:xfrm>
            <a:off x="228600" y="4953000"/>
            <a:ext cx="3810000" cy="11922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US" sz="1800" b="1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Alumna: Núria Pujol Moliné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US" sz="1800" b="1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Tutor: Anicet Cosialls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US" sz="1800" b="1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IES Guindàvols, 2005-06</a:t>
            </a:r>
            <a:endParaRPr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B601"/>
            </a:gs>
            <a:gs pos="50000">
              <a:srgbClr val="FEF87A"/>
            </a:gs>
            <a:gs pos="100000">
              <a:srgbClr val="FFB601"/>
            </a:gs>
          </a:gsLst>
          <a:lin ang="5400000" scaled="0"/>
        </a:gradFill>
        <a:effectLst/>
      </p:bgPr>
    </p:bg>
    <p:spTree>
      <p:nvGrpSpPr>
        <p:cNvPr id="1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Google Shape;339;p45"/>
          <p:cNvSpPr txBox="1"/>
          <p:nvPr/>
        </p:nvSpPr>
        <p:spPr>
          <a:xfrm>
            <a:off x="533400" y="533400"/>
            <a:ext cx="8305800" cy="611187"/>
          </a:xfrm>
          <a:prstGeom prst="rect">
            <a:avLst/>
          </a:prstGeom>
          <a:solidFill>
            <a:srgbClr val="FFFF00"/>
          </a:solidFill>
          <a:ln w="3175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40C00"/>
              </a:buClr>
              <a:buSzPts val="3200"/>
              <a:buFont typeface="Arial Black"/>
              <a:buNone/>
            </a:pPr>
            <a:r>
              <a:rPr lang="en-US" sz="3200" b="0" i="0" u="none" dirty="0">
                <a:solidFill>
                  <a:srgbClr val="A40C00"/>
                </a:solidFill>
                <a:latin typeface="Arial Black"/>
                <a:ea typeface="Arial Black"/>
                <a:cs typeface="Arial Black"/>
                <a:sym typeface="Arial Black"/>
              </a:rPr>
              <a:t>COM ES FA UNA EXPOSICIÓ?</a:t>
            </a:r>
            <a:endParaRPr dirty="0"/>
          </a:p>
        </p:txBody>
      </p:sp>
      <p:sp>
        <p:nvSpPr>
          <p:cNvPr id="340" name="Google Shape;340;p45"/>
          <p:cNvSpPr txBox="1"/>
          <p:nvPr/>
        </p:nvSpPr>
        <p:spPr>
          <a:xfrm>
            <a:off x="762000" y="2590800"/>
            <a:ext cx="2438400" cy="24431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457200" marR="0"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40C00"/>
              </a:buClr>
              <a:buSzPts val="2800"/>
              <a:buFont typeface="Arial"/>
              <a:buAutoNum type="arabicPeriod"/>
            </a:pPr>
            <a:r>
              <a:rPr lang="en-US" sz="2800" b="1" i="0" u="none">
                <a:solidFill>
                  <a:srgbClr val="A40C00"/>
                </a:solidFill>
                <a:latin typeface="Arial"/>
                <a:ea typeface="Arial"/>
                <a:cs typeface="Arial"/>
                <a:sym typeface="Arial"/>
              </a:rPr>
              <a:t>P</a:t>
            </a:r>
            <a:r>
              <a:rPr lang="en-US" sz="2800" b="1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lanifica</a:t>
            </a:r>
            <a:endParaRPr/>
          </a:p>
          <a:p>
            <a:pPr marL="457200" marR="0" lvl="0" indent="-457200" algn="l" rtl="0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A40C00"/>
              </a:buClr>
              <a:buSzPts val="2800"/>
              <a:buFont typeface="Arial"/>
              <a:buAutoNum type="arabicPeriod"/>
            </a:pPr>
            <a:r>
              <a:rPr lang="en-US" sz="2800" b="1" i="0" u="none">
                <a:solidFill>
                  <a:srgbClr val="A40C00"/>
                </a:solidFill>
                <a:latin typeface="Arial"/>
                <a:ea typeface="Arial"/>
                <a:cs typeface="Arial"/>
                <a:sym typeface="Arial"/>
              </a:rPr>
              <a:t>P</a:t>
            </a:r>
            <a:r>
              <a:rPr lang="en-US" sz="2800" b="1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repara</a:t>
            </a:r>
            <a:endParaRPr/>
          </a:p>
          <a:p>
            <a:pPr marL="457200" marR="0" lvl="0" indent="-457200" algn="l" rtl="0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A40C00"/>
              </a:buClr>
              <a:buSzPts val="2800"/>
              <a:buFont typeface="Arial"/>
              <a:buAutoNum type="arabicPeriod"/>
            </a:pPr>
            <a:r>
              <a:rPr lang="en-US" sz="2800" b="1" i="0" u="none">
                <a:solidFill>
                  <a:srgbClr val="A40C00"/>
                </a:solidFill>
                <a:latin typeface="Arial"/>
                <a:ea typeface="Arial"/>
                <a:cs typeface="Arial"/>
                <a:sym typeface="Arial"/>
              </a:rPr>
              <a:t>P</a:t>
            </a:r>
            <a:r>
              <a:rPr lang="en-US" sz="2800" b="1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ractica</a:t>
            </a:r>
            <a:endParaRPr/>
          </a:p>
          <a:p>
            <a:pPr marL="457200" marR="0" lvl="0" indent="-457200" algn="l" rtl="0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A40C00"/>
              </a:buClr>
              <a:buSzPts val="2800"/>
              <a:buFont typeface="Arial"/>
              <a:buAutoNum type="arabicPeriod"/>
            </a:pPr>
            <a:r>
              <a:rPr lang="en-US" sz="2800" b="1" i="0" u="none">
                <a:solidFill>
                  <a:srgbClr val="A40C00"/>
                </a:solidFill>
                <a:latin typeface="Arial"/>
                <a:ea typeface="Arial"/>
                <a:cs typeface="Arial"/>
                <a:sym typeface="Arial"/>
              </a:rPr>
              <a:t>P</a:t>
            </a:r>
            <a:r>
              <a:rPr lang="en-US" sz="2800" b="1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resenta</a:t>
            </a:r>
            <a:endParaRPr/>
          </a:p>
        </p:txBody>
      </p:sp>
      <p:sp>
        <p:nvSpPr>
          <p:cNvPr id="341" name="Google Shape;341;p45"/>
          <p:cNvSpPr txBox="1"/>
          <p:nvPr/>
        </p:nvSpPr>
        <p:spPr>
          <a:xfrm>
            <a:off x="2819400" y="1447800"/>
            <a:ext cx="3124200" cy="673100"/>
          </a:xfrm>
          <a:prstGeom prst="rect">
            <a:avLst/>
          </a:prstGeom>
          <a:solidFill>
            <a:srgbClr val="CCFFFF"/>
          </a:solidFill>
          <a:ln w="3175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40C00"/>
              </a:buClr>
              <a:buSzPts val="3600"/>
              <a:buFont typeface="Arial"/>
              <a:buNone/>
            </a:pPr>
            <a:r>
              <a:rPr lang="en-US" sz="3600" b="1" i="0" u="none">
                <a:solidFill>
                  <a:srgbClr val="A40C00"/>
                </a:solidFill>
                <a:latin typeface="Arial"/>
                <a:ea typeface="Arial"/>
                <a:cs typeface="Arial"/>
                <a:sym typeface="Arial"/>
              </a:rPr>
              <a:t>les 4 pes</a:t>
            </a:r>
            <a:endParaRPr/>
          </a:p>
        </p:txBody>
      </p:sp>
      <p:pic>
        <p:nvPicPr>
          <p:cNvPr id="342" name="Google Shape;342;p4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267200" y="2819400"/>
            <a:ext cx="4314825" cy="3289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B601"/>
            </a:gs>
            <a:gs pos="50000">
              <a:srgbClr val="FEF87A"/>
            </a:gs>
            <a:gs pos="100000">
              <a:srgbClr val="FFB601"/>
            </a:gs>
          </a:gsLst>
          <a:lin ang="5400000" scaled="0"/>
        </a:gradFill>
        <a:effectLst/>
      </p:bgPr>
    </p:bg>
    <p:spTree>
      <p:nvGrpSpPr>
        <p:cNvPr id="1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7" name="Google Shape;347;p4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191000" y="76200"/>
            <a:ext cx="4741862" cy="6705600"/>
          </a:xfrm>
          <a:prstGeom prst="rect">
            <a:avLst/>
          </a:prstGeom>
          <a:noFill/>
          <a:ln w="3175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pic>
      <p:sp>
        <p:nvSpPr>
          <p:cNvPr id="348" name="Google Shape;348;p46"/>
          <p:cNvSpPr txBox="1"/>
          <p:nvPr/>
        </p:nvSpPr>
        <p:spPr>
          <a:xfrm>
            <a:off x="152400" y="4724400"/>
            <a:ext cx="3733800" cy="11922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US" sz="1800" b="1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Alumna: Alba Samarra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US" sz="1800" b="1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Tutora: Mercè Del Barrio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US" sz="1800" b="1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IES Guindàvols, 2005-06</a:t>
            </a:r>
            <a:endParaRPr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B601"/>
            </a:gs>
            <a:gs pos="50000">
              <a:srgbClr val="FEF87A"/>
            </a:gs>
            <a:gs pos="100000">
              <a:srgbClr val="FFB601"/>
            </a:gs>
          </a:gsLst>
          <a:lin ang="5400000" scaled="0"/>
        </a:gradFill>
        <a:effectLst/>
      </p:bgPr>
    </p:bg>
    <p:spTree>
      <p:nvGrpSpPr>
        <p:cNvPr id="1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3" name="Google Shape;353;p4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038600" y="76200"/>
            <a:ext cx="4343400" cy="6705600"/>
          </a:xfrm>
          <a:prstGeom prst="rect">
            <a:avLst/>
          </a:prstGeom>
          <a:noFill/>
          <a:ln>
            <a:noFill/>
          </a:ln>
        </p:spPr>
      </p:pic>
      <p:sp>
        <p:nvSpPr>
          <p:cNvPr id="354" name="Google Shape;354;p47"/>
          <p:cNvSpPr txBox="1"/>
          <p:nvPr/>
        </p:nvSpPr>
        <p:spPr>
          <a:xfrm>
            <a:off x="152400" y="4267200"/>
            <a:ext cx="3657600" cy="11922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US" sz="1800" b="1" i="0" u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Exemple</a:t>
            </a:r>
            <a:r>
              <a:rPr lang="en-US" sz="1800" b="1" i="0" u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de </a:t>
            </a:r>
            <a:r>
              <a:rPr lang="en-US" sz="1800" b="1" i="0" u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pòster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US" sz="1800" b="1" i="0" u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AUTORA: Alba Samarra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US" sz="1800" b="1" i="0" u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TUTORA: </a:t>
            </a:r>
            <a:r>
              <a:rPr lang="en-US" sz="1800" b="1" i="0" u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Mercè</a:t>
            </a:r>
            <a:r>
              <a:rPr lang="en-US" sz="1800" b="1" i="0" u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del Barrio</a:t>
            </a:r>
            <a:endParaRPr dirty="0"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B601"/>
            </a:gs>
            <a:gs pos="50000">
              <a:srgbClr val="FEF87A"/>
            </a:gs>
            <a:gs pos="100000">
              <a:srgbClr val="FFB601"/>
            </a:gs>
          </a:gsLst>
          <a:lin ang="5400000" scaled="0"/>
        </a:gradFill>
        <a:effectLst/>
      </p:bgPr>
    </p:bg>
    <p:spTree>
      <p:nvGrpSpPr>
        <p:cNvPr id="1" name="Shape 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9" name="Google Shape;359;p4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62000" y="571500"/>
            <a:ext cx="7620000" cy="5715000"/>
          </a:xfrm>
          <a:prstGeom prst="rect">
            <a:avLst/>
          </a:prstGeom>
          <a:noFill/>
          <a:ln>
            <a:noFill/>
          </a:ln>
        </p:spPr>
      </p:pic>
      <p:sp>
        <p:nvSpPr>
          <p:cNvPr id="360" name="Google Shape;360;p48"/>
          <p:cNvSpPr txBox="1"/>
          <p:nvPr/>
        </p:nvSpPr>
        <p:spPr>
          <a:xfrm>
            <a:off x="5181600" y="6400800"/>
            <a:ext cx="39624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en-US" sz="2400" b="1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Exporecerca 2007</a:t>
            </a:r>
            <a:endParaRPr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B601"/>
            </a:gs>
            <a:gs pos="50000">
              <a:srgbClr val="FEF87A"/>
            </a:gs>
            <a:gs pos="100000">
              <a:srgbClr val="FFB601"/>
            </a:gs>
          </a:gsLst>
          <a:lin ang="5400000" scaled="0"/>
        </a:gradFill>
        <a:effectLst/>
      </p:bgPr>
    </p:bg>
    <p:spTree>
      <p:nvGrpSpPr>
        <p:cNvPr id="1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Google Shape;365;p49"/>
          <p:cNvSpPr txBox="1"/>
          <p:nvPr/>
        </p:nvSpPr>
        <p:spPr>
          <a:xfrm>
            <a:off x="990600" y="609600"/>
            <a:ext cx="7086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366" name="Google Shape;366;p4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2400" y="152400"/>
            <a:ext cx="4572000" cy="6553200"/>
          </a:xfrm>
          <a:prstGeom prst="rect">
            <a:avLst/>
          </a:prstGeom>
          <a:noFill/>
          <a:ln>
            <a:noFill/>
          </a:ln>
        </p:spPr>
      </p:pic>
      <p:sp>
        <p:nvSpPr>
          <p:cNvPr id="367" name="Google Shape;367;p49"/>
          <p:cNvSpPr txBox="1"/>
          <p:nvPr/>
        </p:nvSpPr>
        <p:spPr>
          <a:xfrm>
            <a:off x="5181600" y="5486400"/>
            <a:ext cx="3962400" cy="11922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US" sz="1800" b="1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Autor: Víctor Lacasa Mesa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US" sz="1800" b="1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Tutor: Anicet Cosialls 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US" sz="1800" b="1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IES Guindàvols, 2005-06</a:t>
            </a:r>
            <a:endParaRPr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B601"/>
            </a:gs>
            <a:gs pos="50000">
              <a:srgbClr val="FEF87A"/>
            </a:gs>
            <a:gs pos="100000">
              <a:srgbClr val="FFB601"/>
            </a:gs>
          </a:gsLst>
          <a:lin ang="5400000" scaled="0"/>
        </a:gradFill>
        <a:effectLst/>
      </p:bgPr>
    </p:bg>
    <p:spTree>
      <p:nvGrpSpPr>
        <p:cNvPr id="1" name="Shape 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2" name="Google Shape;372;p5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962400" y="76200"/>
            <a:ext cx="4860925" cy="6705600"/>
          </a:xfrm>
          <a:prstGeom prst="rect">
            <a:avLst/>
          </a:prstGeom>
          <a:noFill/>
          <a:ln>
            <a:noFill/>
          </a:ln>
        </p:spPr>
      </p:pic>
      <p:sp>
        <p:nvSpPr>
          <p:cNvPr id="373" name="Google Shape;373;p50"/>
          <p:cNvSpPr txBox="1"/>
          <p:nvPr/>
        </p:nvSpPr>
        <p:spPr>
          <a:xfrm>
            <a:off x="228600" y="4876800"/>
            <a:ext cx="3581400" cy="11922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US" sz="1800" b="1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Autor: Antoni Jauset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US" sz="1800" b="1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Tutor: Anicet Cosialls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US" sz="1800" b="1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IES Guindàvols, 2006-07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B601"/>
            </a:gs>
            <a:gs pos="50000">
              <a:srgbClr val="FEF87A"/>
            </a:gs>
            <a:gs pos="100000">
              <a:srgbClr val="FFB601"/>
            </a:gs>
          </a:gsLst>
          <a:lin ang="5400000" scaled="0"/>
        </a:gradFill>
        <a:effectLst/>
      </p:bgPr>
    </p:bg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6"/>
          <p:cNvSpPr txBox="1"/>
          <p:nvPr/>
        </p:nvSpPr>
        <p:spPr>
          <a:xfrm>
            <a:off x="609600" y="228600"/>
            <a:ext cx="8077200" cy="666750"/>
          </a:xfrm>
          <a:prstGeom prst="rect">
            <a:avLst/>
          </a:prstGeom>
          <a:solidFill>
            <a:srgbClr val="FFFF00"/>
          </a:solidFill>
          <a:ln w="254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40F00"/>
              </a:buClr>
              <a:buSzPts val="3600"/>
              <a:buFont typeface="Arial Black"/>
              <a:buNone/>
            </a:pPr>
            <a:r>
              <a:rPr lang="en-US" sz="3600" b="0" i="0" u="none" strike="noStrike" cap="none">
                <a:solidFill>
                  <a:srgbClr val="D40F00"/>
                </a:solidFill>
                <a:latin typeface="Arial Black"/>
                <a:ea typeface="Arial Black"/>
                <a:cs typeface="Arial Black"/>
                <a:sym typeface="Arial Black"/>
              </a:rPr>
              <a:t>Avantatges de fer el TR</a:t>
            </a:r>
            <a:endParaRPr/>
          </a:p>
        </p:txBody>
      </p:sp>
      <p:sp>
        <p:nvSpPr>
          <p:cNvPr id="60" name="Google Shape;60;p6"/>
          <p:cNvSpPr txBox="1"/>
          <p:nvPr/>
        </p:nvSpPr>
        <p:spPr>
          <a:xfrm>
            <a:off x="533400" y="1524000"/>
            <a:ext cx="8610600" cy="822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-152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Char char="⮚"/>
            </a:pPr>
            <a:r>
              <a:rPr lang="en-US"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aproximació a </a:t>
            </a:r>
            <a:r>
              <a:rPr lang="en-US" sz="2400" b="1" i="0" u="none" strike="noStrike" cap="none">
                <a:solidFill>
                  <a:srgbClr val="D40F00"/>
                </a:solidFill>
                <a:latin typeface="Arial"/>
                <a:ea typeface="Arial"/>
                <a:cs typeface="Arial"/>
                <a:sym typeface="Arial"/>
              </a:rPr>
              <a:t>àmbits d’estudi</a:t>
            </a:r>
            <a:r>
              <a:rPr lang="en-US"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que no tindríes ocasió 	de conèixer d’altra manera (si no t’obliguessin)</a:t>
            </a:r>
            <a:endParaRPr/>
          </a:p>
        </p:txBody>
      </p:sp>
      <p:sp>
        <p:nvSpPr>
          <p:cNvPr id="61" name="Google Shape;61;p6"/>
          <p:cNvSpPr txBox="1"/>
          <p:nvPr/>
        </p:nvSpPr>
        <p:spPr>
          <a:xfrm>
            <a:off x="457200" y="3048000"/>
            <a:ext cx="8534400" cy="1187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-152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Char char="⮚"/>
            </a:pPr>
            <a:r>
              <a:rPr lang="en-US"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introducció al maneig de </a:t>
            </a:r>
            <a:r>
              <a:rPr lang="en-US" sz="2400" b="1" i="0" u="none" strike="noStrike" cap="none">
                <a:solidFill>
                  <a:srgbClr val="D40F00"/>
                </a:solidFill>
                <a:latin typeface="Arial"/>
                <a:ea typeface="Arial"/>
                <a:cs typeface="Arial"/>
                <a:sym typeface="Arial"/>
              </a:rPr>
              <a:t>procediments</a:t>
            </a:r>
            <a:r>
              <a:rPr lang="en-US"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que et seran 	útils en la teva carrera acadèmica posterior 	(universitat) o laboral</a:t>
            </a:r>
            <a:endParaRPr/>
          </a:p>
        </p:txBody>
      </p:sp>
      <p:sp>
        <p:nvSpPr>
          <p:cNvPr id="62" name="Google Shape;62;p6"/>
          <p:cNvSpPr txBox="1"/>
          <p:nvPr/>
        </p:nvSpPr>
        <p:spPr>
          <a:xfrm>
            <a:off x="457200" y="4724400"/>
            <a:ext cx="8229600" cy="1187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-152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Char char="⮚"/>
            </a:pPr>
            <a:r>
              <a:rPr lang="en-US"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coneixement de </a:t>
            </a:r>
            <a:r>
              <a:rPr lang="en-US" sz="2400" b="1" i="0" u="none" strike="noStrike" cap="none">
                <a:solidFill>
                  <a:srgbClr val="D40F00"/>
                </a:solidFill>
                <a:latin typeface="Arial"/>
                <a:ea typeface="Arial"/>
                <a:cs typeface="Arial"/>
                <a:sym typeface="Arial"/>
              </a:rPr>
              <a:t>recursos</a:t>
            </a:r>
            <a:r>
              <a:rPr lang="en-US"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(programes informàtics, 	documentació, fonts secundàries o primàries, 	etc) que d’altra manera no usaries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B601"/>
            </a:gs>
            <a:gs pos="50000">
              <a:srgbClr val="FEF87A"/>
            </a:gs>
            <a:gs pos="100000">
              <a:srgbClr val="FFB601"/>
            </a:gs>
          </a:gsLst>
          <a:lin ang="5400000" scaled="0"/>
        </a:gradFill>
        <a:effectLst/>
      </p:bgPr>
    </p:bg>
    <p:spTree>
      <p:nvGrpSpPr>
        <p:cNvPr id="1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" name="Google Shape;378;p51"/>
          <p:cNvSpPr txBox="1"/>
          <p:nvPr/>
        </p:nvSpPr>
        <p:spPr>
          <a:xfrm>
            <a:off x="762000" y="2209800"/>
            <a:ext cx="7772400" cy="1222375"/>
          </a:xfrm>
          <a:prstGeom prst="rect">
            <a:avLst/>
          </a:prstGeom>
          <a:solidFill>
            <a:srgbClr val="CCFFFF"/>
          </a:solidFill>
          <a:ln w="3175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40C00"/>
              </a:buClr>
              <a:buSzPts val="3600"/>
              <a:buFont typeface="Arial"/>
              <a:buNone/>
            </a:pPr>
            <a:r>
              <a:rPr lang="en-US" sz="3600" b="1" i="0" u="none">
                <a:solidFill>
                  <a:srgbClr val="A40C00"/>
                </a:solidFill>
                <a:latin typeface="Arial"/>
                <a:ea typeface="Arial"/>
                <a:cs typeface="Arial"/>
                <a:sym typeface="Arial"/>
              </a:rPr>
              <a:t>El que sabem és una gota d’aigua;   el que ignorem és tot un oceà</a:t>
            </a:r>
            <a:endParaRPr/>
          </a:p>
        </p:txBody>
      </p:sp>
      <p:sp>
        <p:nvSpPr>
          <p:cNvPr id="379" name="Google Shape;379;p51"/>
          <p:cNvSpPr txBox="1"/>
          <p:nvPr/>
        </p:nvSpPr>
        <p:spPr>
          <a:xfrm>
            <a:off x="3733800" y="4191000"/>
            <a:ext cx="5105400" cy="822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en-US" sz="2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Isaac Newton (1642-1727) matemàtic i físic britànic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B601"/>
            </a:gs>
            <a:gs pos="50000">
              <a:srgbClr val="FEF87A"/>
            </a:gs>
            <a:gs pos="100000">
              <a:srgbClr val="FFB601"/>
            </a:gs>
          </a:gsLst>
          <a:lin ang="5400000" scaled="0"/>
        </a:gradFill>
        <a:effectLst/>
      </p:bgPr>
    </p:bg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7"/>
          <p:cNvSpPr txBox="1"/>
          <p:nvPr/>
        </p:nvSpPr>
        <p:spPr>
          <a:xfrm>
            <a:off x="914400" y="762000"/>
            <a:ext cx="7696200" cy="727075"/>
          </a:xfrm>
          <a:prstGeom prst="rect">
            <a:avLst/>
          </a:prstGeom>
          <a:solidFill>
            <a:srgbClr val="FFFF00"/>
          </a:solidFill>
          <a:ln w="254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40C00"/>
              </a:buClr>
              <a:buSzPts val="4000"/>
              <a:buFont typeface="Arial Black"/>
              <a:buNone/>
            </a:pPr>
            <a:r>
              <a:rPr lang="en-US" sz="4000" b="1" i="0" u="none" strike="noStrike" cap="none">
                <a:solidFill>
                  <a:srgbClr val="A40C00"/>
                </a:solidFill>
                <a:latin typeface="Arial Black"/>
                <a:ea typeface="Arial Black"/>
                <a:cs typeface="Arial Black"/>
                <a:sym typeface="Arial Black"/>
              </a:rPr>
              <a:t>III. Organització de centre</a:t>
            </a:r>
            <a:endParaRPr/>
          </a:p>
        </p:txBody>
      </p:sp>
      <p:sp>
        <p:nvSpPr>
          <p:cNvPr id="68" name="Google Shape;68;p7"/>
          <p:cNvSpPr txBox="1"/>
          <p:nvPr/>
        </p:nvSpPr>
        <p:spPr>
          <a:xfrm>
            <a:off x="914400" y="1828800"/>
            <a:ext cx="7772400" cy="393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lang="en-US" sz="3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1- Proposta de temes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lang="en-US" sz="3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2- Organització de tutories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lang="en-US" sz="3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3- Establiment de calendari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lang="en-US" sz="3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4- Criteris d’avaluació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600" b="1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B601"/>
            </a:gs>
            <a:gs pos="50000">
              <a:srgbClr val="FEF87A"/>
            </a:gs>
            <a:gs pos="100000">
              <a:srgbClr val="FFB601"/>
            </a:gs>
          </a:gsLst>
          <a:lin ang="5400000" scaled="0"/>
        </a:gradFill>
        <a:effectLst/>
      </p:bgPr>
    </p:bg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8"/>
          <p:cNvSpPr txBox="1"/>
          <p:nvPr/>
        </p:nvSpPr>
        <p:spPr>
          <a:xfrm>
            <a:off x="685800" y="304800"/>
            <a:ext cx="8153400" cy="666750"/>
          </a:xfrm>
          <a:prstGeom prst="rect">
            <a:avLst/>
          </a:prstGeom>
          <a:solidFill>
            <a:srgbClr val="FFFF00"/>
          </a:solidFill>
          <a:ln w="254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40C00"/>
              </a:buClr>
              <a:buSzPts val="3600"/>
              <a:buFont typeface="Arial Black"/>
              <a:buNone/>
            </a:pPr>
            <a:r>
              <a:rPr lang="en-US" sz="3600" b="1" i="0" u="none">
                <a:solidFill>
                  <a:srgbClr val="A40C00"/>
                </a:solidFill>
                <a:latin typeface="Arial Black"/>
                <a:ea typeface="Arial Black"/>
                <a:cs typeface="Arial Black"/>
                <a:sym typeface="Arial Black"/>
              </a:rPr>
              <a:t>IV. Procés a seguir</a:t>
            </a:r>
            <a:endParaRPr/>
          </a:p>
        </p:txBody>
      </p:sp>
      <p:sp>
        <p:nvSpPr>
          <p:cNvPr id="74" name="Google Shape;74;p8"/>
          <p:cNvSpPr txBox="1"/>
          <p:nvPr/>
        </p:nvSpPr>
        <p:spPr>
          <a:xfrm>
            <a:off x="685800" y="1066800"/>
            <a:ext cx="8153400" cy="641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graphicFrame>
        <p:nvGraphicFramePr>
          <p:cNvPr id="75" name="Google Shape;75;p8"/>
          <p:cNvGraphicFramePr/>
          <p:nvPr>
            <p:extLst>
              <p:ext uri="{D42A27DB-BD31-4B8C-83A1-F6EECF244321}">
                <p14:modId xmlns:p14="http://schemas.microsoft.com/office/powerpoint/2010/main" val="2604564264"/>
              </p:ext>
            </p:extLst>
          </p:nvPr>
        </p:nvGraphicFramePr>
        <p:xfrm>
          <a:off x="381000" y="1752600"/>
          <a:ext cx="8534375" cy="4901880"/>
        </p:xfrm>
        <a:graphic>
          <a:graphicData uri="http://schemas.openxmlformats.org/drawingml/2006/table">
            <a:tbl>
              <a:tblPr>
                <a:noFill/>
                <a:tableStyleId>{CA574CB0-5461-4919-B9AE-4D2100B5E618}</a:tableStyleId>
              </a:tblPr>
              <a:tblGrid>
                <a:gridCol w="35226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669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44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1557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D40F00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2400" b="1" i="0" u="none" strike="noStrike" cap="none">
                          <a:solidFill>
                            <a:srgbClr val="D40F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1.</a:t>
                      </a:r>
                      <a:r>
                        <a:rPr lang="en-US" sz="2400" b="1" i="0" u="none" strike="noStrike" cap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Tenir 1 idea / </a:t>
                      </a:r>
                      <a:endParaRPr/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48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2400" b="1" i="0" u="none" strike="noStrike" cap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triar 1 tema</a:t>
                      </a:r>
                      <a:endParaRPr/>
                    </a:p>
                  </a:txBody>
                  <a:tcPr marL="91450" marR="91450" marT="45725" marB="45725">
                    <a:lnL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b="1" i="0" u="none" strike="noStrike" cap="none" dirty="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-</a:t>
                      </a:r>
                      <a:r>
                        <a:rPr lang="en-US" sz="2000" b="1" i="0" u="none" strike="noStrike" cap="none" dirty="0" err="1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basant</a:t>
                      </a:r>
                      <a:r>
                        <a:rPr lang="en-US" sz="2000" b="1" i="0" u="none" strike="noStrike" cap="none" dirty="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-se </a:t>
                      </a:r>
                      <a:r>
                        <a:rPr lang="en-US" sz="2000" b="1" i="0" u="none" strike="noStrike" cap="none" dirty="0" err="1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en</a:t>
                      </a:r>
                      <a:endParaRPr dirty="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-11430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Char char="•"/>
                      </a:pPr>
                      <a:r>
                        <a:rPr lang="en-US" sz="1800" b="1" i="0" u="none" strike="noStrike" cap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Interessos personals</a:t>
                      </a:r>
                      <a:endParaRPr/>
                    </a:p>
                    <a:p>
                      <a:pPr marL="0" marR="0" lvl="0" indent="-114300" algn="ctr" rtl="0">
                        <a:lnSpc>
                          <a:spcPct val="100000"/>
                        </a:lnSpc>
                        <a:spcBef>
                          <a:spcPts val="36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Char char="•"/>
                      </a:pPr>
                      <a:r>
                        <a:rPr lang="en-US" sz="1800" b="1" i="0" u="none" strike="noStrike" cap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Proposta profes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4C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557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D40F00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2400" b="1" i="0" u="none" strike="noStrike" cap="none">
                          <a:solidFill>
                            <a:srgbClr val="D40F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2.</a:t>
                      </a:r>
                      <a:r>
                        <a:rPr lang="en-US" sz="2400" b="1" i="0" u="none" strike="noStrike" cap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Fer una exploració inicial</a:t>
                      </a:r>
                      <a:endParaRPr/>
                    </a:p>
                  </a:txBody>
                  <a:tcPr marL="91450" marR="91450" marT="45725" marB="45725">
                    <a:lnL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2400" b="1" i="0" u="none" strike="noStrike" cap="none" dirty="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-</a:t>
                      </a:r>
                      <a:r>
                        <a:rPr lang="en-US" sz="2400" b="1" i="0" u="none" strike="noStrike" cap="none" dirty="0" err="1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basada</a:t>
                      </a:r>
                      <a:r>
                        <a:rPr lang="en-US" sz="2400" b="1" i="0" u="none" strike="noStrike" cap="none" dirty="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2400" b="1" i="0" u="none" strike="noStrike" cap="none" dirty="0" err="1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en</a:t>
                      </a:r>
                      <a:endParaRPr dirty="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-11430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Char char="•"/>
                      </a:pPr>
                      <a:r>
                        <a:rPr lang="en-US" sz="1800" b="1" i="0" u="none" strike="noStrike" cap="none" dirty="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Consulta </a:t>
                      </a:r>
                      <a:r>
                        <a:rPr lang="en-US" sz="1800" b="1" i="0" u="none" strike="noStrike" cap="none" dirty="0" err="1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bibliogràfica</a:t>
                      </a:r>
                      <a:endParaRPr dirty="0"/>
                    </a:p>
                    <a:p>
                      <a:pPr marL="0" marR="0" lvl="0" indent="-114300" algn="ctr" rtl="0">
                        <a:lnSpc>
                          <a:spcPct val="100000"/>
                        </a:lnSpc>
                        <a:spcBef>
                          <a:spcPts val="36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Char char="•"/>
                      </a:pPr>
                      <a:r>
                        <a:rPr lang="en-US" sz="1800" b="1" i="0" u="none" strike="noStrike" cap="none" dirty="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Consulta </a:t>
                      </a:r>
                      <a:r>
                        <a:rPr lang="en-US" sz="1800" b="1" i="0" u="none" strike="noStrike" cap="none" dirty="0" err="1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persones</a:t>
                      </a:r>
                      <a:r>
                        <a:rPr lang="en-US" sz="1800" b="1" i="0" u="none" strike="noStrike" cap="none" dirty="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800" b="1" i="0" u="none" strike="noStrike" cap="none" dirty="0" err="1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expertes</a:t>
                      </a:r>
                      <a:endParaRPr dirty="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4C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382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D40F00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2400" b="1" i="0" u="none" strike="noStrike" cap="none">
                          <a:solidFill>
                            <a:srgbClr val="D40F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3.</a:t>
                      </a:r>
                      <a:r>
                        <a:rPr lang="en-US" sz="2400" b="1" i="0" u="none" strike="noStrike" cap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Definir la qüestió a investigar</a:t>
                      </a:r>
                      <a:endParaRPr/>
                    </a:p>
                  </a:txBody>
                  <a:tcPr marL="91450" marR="91450" marT="45725" marB="45725">
                    <a:lnL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2400" b="1" i="0" u="none" strike="noStrike" cap="none" dirty="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-a base de</a:t>
                      </a:r>
                      <a:endParaRPr dirty="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-11430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Char char="•"/>
                      </a:pPr>
                      <a:r>
                        <a:rPr lang="en-US" sz="1800" b="1" i="0" u="none" strike="noStrike" cap="none" dirty="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800" b="1" i="0" u="none" strike="noStrike" cap="none" dirty="0" err="1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Plantejar</a:t>
                      </a:r>
                      <a:r>
                        <a:rPr lang="en-US" sz="1800" b="1" i="0" u="none" strike="noStrike" cap="none" dirty="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una </a:t>
                      </a:r>
                      <a:r>
                        <a:rPr lang="en-US" sz="1800" b="1" i="0" u="none" strike="noStrike" cap="none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/>
                          <a:ea typeface="Arial"/>
                          <a:cs typeface="Arial"/>
                          <a:sym typeface="Arial"/>
                        </a:rPr>
                        <a:t>?</a:t>
                      </a:r>
                      <a:endParaRPr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  <a:p>
                      <a:pPr marL="0" marR="0" lvl="0" indent="-114300" algn="ctr" rtl="0">
                        <a:lnSpc>
                          <a:spcPct val="100000"/>
                        </a:lnSpc>
                        <a:spcBef>
                          <a:spcPts val="36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Char char="•"/>
                      </a:pPr>
                      <a:r>
                        <a:rPr lang="en-US" sz="1800" b="1" i="0" u="none" strike="noStrike" cap="none" dirty="0" err="1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Plantejar</a:t>
                      </a:r>
                      <a:r>
                        <a:rPr lang="en-US" sz="1800" b="1" i="0" u="none" strike="noStrike" cap="none" dirty="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una </a:t>
                      </a:r>
                      <a:r>
                        <a:rPr lang="en-US" sz="1800" b="1" i="0" u="none" strike="noStrike" cap="none" dirty="0" err="1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hipòtesi</a:t>
                      </a:r>
                      <a:endParaRPr dirty="0"/>
                    </a:p>
                    <a:p>
                      <a:pPr marL="0" marR="0" lvl="0" indent="-114300" algn="ctr" rtl="0">
                        <a:lnSpc>
                          <a:spcPct val="100000"/>
                        </a:lnSpc>
                        <a:spcBef>
                          <a:spcPts val="36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Char char="•"/>
                      </a:pPr>
                      <a:r>
                        <a:rPr lang="en-US" sz="1800" b="1" i="0" u="none" strike="noStrike" cap="none" dirty="0" err="1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Plantejar</a:t>
                      </a:r>
                      <a:r>
                        <a:rPr lang="en-US" sz="1800" b="1" i="0" u="none" strike="noStrike" cap="none" dirty="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-se un </a:t>
                      </a:r>
                      <a:r>
                        <a:rPr lang="en-US" sz="1800" b="1" i="0" u="none" strike="noStrike" cap="none" dirty="0" err="1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objectiu</a:t>
                      </a:r>
                      <a:endParaRPr dirty="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4C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001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D40F00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2400" b="1" i="0" u="none" strike="noStrike" cap="none">
                          <a:solidFill>
                            <a:srgbClr val="D40F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4.</a:t>
                      </a:r>
                      <a:r>
                        <a:rPr lang="en-US" sz="2400" b="1" i="0" u="none" strike="noStrike" cap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Planificar la recerca</a:t>
                      </a:r>
                      <a:endParaRPr/>
                    </a:p>
                  </a:txBody>
                  <a:tcPr marL="91450" marR="91450" marT="45725" marB="45725">
                    <a:lnL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2400" b="1" i="0" u="none" strike="noStrike" cap="none" dirty="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-a base de</a:t>
                      </a:r>
                      <a:endParaRPr dirty="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-11430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Char char="•"/>
                      </a:pPr>
                      <a:r>
                        <a:rPr lang="en-US" sz="1800" b="1" i="0" u="none" strike="noStrike" cap="none" dirty="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800" b="1" i="0" u="none" strike="noStrike" cap="none" dirty="0" err="1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relacionar</a:t>
                      </a:r>
                      <a:r>
                        <a:rPr lang="en-US" sz="1800" b="1" i="0" u="none" strike="noStrike" cap="none" dirty="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les </a:t>
                      </a:r>
                      <a:r>
                        <a:rPr lang="en-US" sz="1800" b="1" i="0" u="none" strike="noStrike" cap="none" dirty="0" err="1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accions</a:t>
                      </a:r>
                      <a:r>
                        <a:rPr lang="en-US" sz="1800" b="1" i="0" u="none" strike="noStrike" cap="none" dirty="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a </a:t>
                      </a:r>
                      <a:r>
                        <a:rPr lang="en-US" sz="1800" b="1" i="0" u="none" strike="noStrike" cap="none" dirty="0" err="1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fer</a:t>
                      </a:r>
                      <a:endParaRPr dirty="0"/>
                    </a:p>
                    <a:p>
                      <a:pPr marL="0" marR="0" lvl="0" indent="-114300" algn="ctr" rtl="0">
                        <a:lnSpc>
                          <a:spcPct val="100000"/>
                        </a:lnSpc>
                        <a:spcBef>
                          <a:spcPts val="36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Char char="•"/>
                      </a:pPr>
                      <a:r>
                        <a:rPr lang="en-US" sz="1800" b="1" i="0" u="none" strike="noStrike" cap="none" dirty="0" err="1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Temporitzar</a:t>
                      </a:r>
                      <a:r>
                        <a:rPr lang="en-US" sz="1800" b="1" i="0" u="none" strike="noStrike" cap="none" dirty="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-les</a:t>
                      </a:r>
                      <a:endParaRPr dirty="0"/>
                    </a:p>
                    <a:p>
                      <a:pPr marL="0" marR="0" lvl="0" indent="-114300" algn="ctr" rtl="0">
                        <a:lnSpc>
                          <a:spcPct val="100000"/>
                        </a:lnSpc>
                        <a:spcBef>
                          <a:spcPts val="36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Char char="•"/>
                      </a:pPr>
                      <a:r>
                        <a:rPr lang="en-US" sz="1800" b="1" i="0" u="none" strike="noStrike" cap="none" dirty="0" err="1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Preveure</a:t>
                      </a:r>
                      <a:r>
                        <a:rPr lang="en-US" sz="1800" b="1" i="0" u="none" strike="noStrike" cap="none" dirty="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800" b="1" i="0" u="none" strike="noStrike" cap="none" dirty="0" err="1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necessitats</a:t>
                      </a:r>
                      <a:endParaRPr dirty="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4C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76" name="Google Shape;76;p8"/>
          <p:cNvSpPr txBox="1"/>
          <p:nvPr/>
        </p:nvSpPr>
        <p:spPr>
          <a:xfrm>
            <a:off x="1219200" y="990600"/>
            <a:ext cx="6248400" cy="5794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 Black"/>
              <a:buNone/>
            </a:pPr>
            <a:r>
              <a:rPr lang="en-US" sz="3200" b="0" i="0" u="none">
                <a:solidFill>
                  <a:schemeClr val="dk1"/>
                </a:solidFill>
                <a:latin typeface="Arial Black"/>
                <a:ea typeface="Arial Black"/>
                <a:cs typeface="Arial Black"/>
                <a:sym typeface="Arial Black"/>
              </a:rPr>
              <a:t>A. Fase pre-experimental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B601"/>
            </a:gs>
            <a:gs pos="50000">
              <a:srgbClr val="FEF87A"/>
            </a:gs>
            <a:gs pos="100000">
              <a:srgbClr val="FFB601"/>
            </a:gs>
          </a:gsLst>
          <a:lin ang="5400000" scaled="0"/>
        </a:gradFill>
        <a:effectLst/>
      </p:bgPr>
    </p:bg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1" name="Google Shape;81;p9"/>
          <p:cNvGraphicFramePr/>
          <p:nvPr>
            <p:extLst>
              <p:ext uri="{D42A27DB-BD31-4B8C-83A1-F6EECF244321}">
                <p14:modId xmlns:p14="http://schemas.microsoft.com/office/powerpoint/2010/main" val="3799606263"/>
              </p:ext>
            </p:extLst>
          </p:nvPr>
        </p:nvGraphicFramePr>
        <p:xfrm>
          <a:off x="381000" y="914400"/>
          <a:ext cx="8534375" cy="1630350"/>
        </p:xfrm>
        <a:graphic>
          <a:graphicData uri="http://schemas.openxmlformats.org/drawingml/2006/table">
            <a:tbl>
              <a:tblPr>
                <a:noFill/>
                <a:tableStyleId>{CA574CB0-5461-4919-B9AE-4D2100B5E618}</a:tableStyleId>
              </a:tblPr>
              <a:tblGrid>
                <a:gridCol w="35226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669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44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6303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 New Roman"/>
                        <a:buNone/>
                      </a:pPr>
                      <a:endParaRPr sz="2400" b="1" i="0" u="none" strike="noStrike" cap="none">
                        <a:solidFill>
                          <a:srgbClr val="D40F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480"/>
                        </a:spcBef>
                        <a:spcAft>
                          <a:spcPts val="0"/>
                        </a:spcAft>
                        <a:buClr>
                          <a:srgbClr val="D40F00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2400" b="1" i="0" u="none" strike="noStrike" cap="none">
                          <a:solidFill>
                            <a:srgbClr val="D40F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5.</a:t>
                      </a:r>
                      <a:r>
                        <a:rPr lang="en-US" sz="2400" b="1" i="0" u="none" strike="noStrike" cap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Recollida de dades</a:t>
                      </a:r>
                      <a:endParaRPr/>
                    </a:p>
                  </a:txBody>
                  <a:tcPr marL="91450" marR="91450" marT="45725" marB="45725">
                    <a:lnL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 New Roman"/>
                        <a:buNone/>
                      </a:pPr>
                      <a:endParaRPr sz="2400" b="1" i="0" u="none" strike="noStrike" cap="none" dirty="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48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2400" b="1" i="0" u="none" strike="noStrike" cap="none" dirty="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-</a:t>
                      </a:r>
                      <a:r>
                        <a:rPr lang="en-US" sz="2400" b="1" i="0" u="none" strike="noStrike" cap="none" dirty="0" err="1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basada</a:t>
                      </a:r>
                      <a:r>
                        <a:rPr lang="en-US" sz="2400" b="1" i="0" u="none" strike="noStrike" cap="none" dirty="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2400" b="1" i="0" u="none" strike="noStrike" cap="none" dirty="0" err="1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en</a:t>
                      </a:r>
                      <a:endParaRPr dirty="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-11430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Char char="•"/>
                      </a:pPr>
                      <a:r>
                        <a:rPr lang="en-US" sz="1800" b="1" i="0" u="none" strike="noStrike" cap="none" dirty="0" err="1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Recerca</a:t>
                      </a:r>
                      <a:r>
                        <a:rPr lang="en-US" sz="1800" b="1" i="0" u="none" strike="noStrike" cap="none" dirty="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800" b="1" i="0" u="none" strike="noStrike" cap="none" dirty="0" err="1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bibliogràfica</a:t>
                      </a:r>
                      <a:endParaRPr dirty="0"/>
                    </a:p>
                    <a:p>
                      <a:pPr marL="0" marR="0" lvl="0" indent="-114300" algn="ctr" rtl="0">
                        <a:lnSpc>
                          <a:spcPct val="100000"/>
                        </a:lnSpc>
                        <a:spcBef>
                          <a:spcPts val="36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Char char="•"/>
                      </a:pPr>
                      <a:r>
                        <a:rPr lang="en-US" sz="1800" b="1" i="0" u="none" strike="noStrike" cap="none" dirty="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800" b="1" i="0" u="none" strike="noStrike" cap="none" dirty="0" err="1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Treball</a:t>
                      </a:r>
                      <a:r>
                        <a:rPr lang="en-US" sz="1800" b="1" i="0" u="none" strike="noStrike" cap="none" dirty="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de camp: experiments </a:t>
                      </a:r>
                      <a:endParaRPr dirty="0"/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36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b="1" i="0" u="none" strike="noStrike" cap="none" dirty="0" err="1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enquestes</a:t>
                      </a:r>
                      <a:endParaRPr dirty="0"/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36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b="1" i="0" u="none" strike="noStrike" cap="none" dirty="0" err="1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entrevistes</a:t>
                      </a:r>
                      <a:endParaRPr dirty="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4C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82" name="Google Shape;82;p9"/>
          <p:cNvSpPr txBox="1"/>
          <p:nvPr/>
        </p:nvSpPr>
        <p:spPr>
          <a:xfrm>
            <a:off x="533400" y="228600"/>
            <a:ext cx="7924800" cy="641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 Black"/>
              <a:buNone/>
            </a:pPr>
            <a:r>
              <a:rPr lang="en-US" sz="3600" b="0" i="0" u="none">
                <a:solidFill>
                  <a:schemeClr val="dk1"/>
                </a:solidFill>
                <a:latin typeface="Arial Black"/>
                <a:ea typeface="Arial Black"/>
                <a:cs typeface="Arial Black"/>
                <a:sym typeface="Arial Black"/>
              </a:rPr>
              <a:t>B. Fase experimental</a:t>
            </a:r>
            <a:endParaRPr/>
          </a:p>
        </p:txBody>
      </p:sp>
      <p:pic>
        <p:nvPicPr>
          <p:cNvPr id="83" name="Google Shape;83;p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276600" y="2819400"/>
            <a:ext cx="3657600" cy="2430462"/>
          </a:xfrm>
          <a:prstGeom prst="rect">
            <a:avLst/>
          </a:prstGeom>
          <a:noFill/>
          <a:ln>
            <a:noFill/>
          </a:ln>
        </p:spPr>
      </p:pic>
      <p:pic>
        <p:nvPicPr>
          <p:cNvPr id="84" name="Google Shape;84;p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52400" y="3200400"/>
            <a:ext cx="3236912" cy="3505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5" name="Google Shape;85;p9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705600" y="3505200"/>
            <a:ext cx="2276475" cy="3352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B601"/>
            </a:gs>
            <a:gs pos="50000">
              <a:srgbClr val="FEF87A"/>
            </a:gs>
            <a:gs pos="100000">
              <a:srgbClr val="FFB601"/>
            </a:gs>
          </a:gsLst>
          <a:lin ang="5400000" scaled="0"/>
        </a:gradFill>
        <a:effectLst/>
      </p:bgPr>
    </p:bg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0" name="Google Shape;90;p10"/>
          <p:cNvGraphicFramePr/>
          <p:nvPr>
            <p:extLst>
              <p:ext uri="{D42A27DB-BD31-4B8C-83A1-F6EECF244321}">
                <p14:modId xmlns:p14="http://schemas.microsoft.com/office/powerpoint/2010/main" val="966457546"/>
              </p:ext>
            </p:extLst>
          </p:nvPr>
        </p:nvGraphicFramePr>
        <p:xfrm>
          <a:off x="381000" y="1066800"/>
          <a:ext cx="8534375" cy="3901755"/>
        </p:xfrm>
        <a:graphic>
          <a:graphicData uri="http://schemas.openxmlformats.org/drawingml/2006/table">
            <a:tbl>
              <a:tblPr>
                <a:noFill/>
                <a:tableStyleId>{CA574CB0-5461-4919-B9AE-4D2100B5E618}</a:tableStyleId>
              </a:tblPr>
              <a:tblGrid>
                <a:gridCol w="35226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669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44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143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D40F00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2400" b="1" i="0" u="none" strike="noStrike" cap="none">
                          <a:solidFill>
                            <a:srgbClr val="D40F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6.</a:t>
                      </a:r>
                      <a:r>
                        <a:rPr lang="en-US" sz="2400" b="1" i="0" u="none" strike="noStrike" cap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Organitzar les dades</a:t>
                      </a:r>
                      <a:endParaRPr/>
                    </a:p>
                  </a:txBody>
                  <a:tcPr marL="91450" marR="91450" marT="45725" marB="45725">
                    <a:lnL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b="1" i="0" u="none" strike="noStrike" cap="none" dirty="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-per </a:t>
                      </a:r>
                      <a:r>
                        <a:rPr lang="en-US" sz="2000" b="1" i="0" u="none" strike="noStrike" cap="none" dirty="0" err="1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mitjà</a:t>
                      </a:r>
                      <a:r>
                        <a:rPr lang="en-US" sz="2000" b="1" i="0" u="none" strike="noStrike" cap="none" dirty="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de</a:t>
                      </a:r>
                      <a:endParaRPr dirty="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-11430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Char char="•"/>
                      </a:pPr>
                      <a:r>
                        <a:rPr lang="en-US" sz="1800" b="1" i="0" u="none" strike="noStrike" cap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Bases de dades</a:t>
                      </a:r>
                      <a:endParaRPr/>
                    </a:p>
                    <a:p>
                      <a:pPr marL="0" marR="0" lvl="0" indent="-114300" algn="ctr" rtl="0">
                        <a:lnSpc>
                          <a:spcPct val="100000"/>
                        </a:lnSpc>
                        <a:spcBef>
                          <a:spcPts val="36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Char char="•"/>
                      </a:pPr>
                      <a:r>
                        <a:rPr lang="en-US" sz="1800" b="1" i="0" u="none" strike="noStrike" cap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Taules, quadres</a:t>
                      </a:r>
                      <a:endParaRPr/>
                    </a:p>
                    <a:p>
                      <a:pPr marL="0" marR="0" lvl="0" indent="-114300" algn="ctr" rtl="0">
                        <a:lnSpc>
                          <a:spcPct val="100000"/>
                        </a:lnSpc>
                        <a:spcBef>
                          <a:spcPts val="36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Char char="•"/>
                      </a:pPr>
                      <a:r>
                        <a:rPr lang="en-US" sz="1800" b="1" i="0" u="none" strike="noStrike" cap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Gràfics, esquemes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4C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192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D40F00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2400" b="1" i="0" u="none" strike="noStrike" cap="none">
                          <a:solidFill>
                            <a:srgbClr val="D40F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7.</a:t>
                      </a:r>
                      <a:r>
                        <a:rPr lang="en-US" sz="2400" b="1" i="0" u="none" strike="noStrike" cap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Interpretar les dades i treure’n conclusions</a:t>
                      </a:r>
                      <a:endParaRPr/>
                    </a:p>
                  </a:txBody>
                  <a:tcPr marL="91450" marR="91450" marT="45725" marB="45725">
                    <a:lnL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2400" b="1" i="0" u="none" strike="noStrike" cap="none" dirty="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-a base de</a:t>
                      </a:r>
                      <a:endParaRPr dirty="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-11430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Char char="•"/>
                      </a:pPr>
                      <a:r>
                        <a:rPr lang="en-US" sz="1800" b="1" i="0" u="none" strike="noStrike" cap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Identificar constants, correlacions, lleis</a:t>
                      </a:r>
                      <a:endParaRPr/>
                    </a:p>
                    <a:p>
                      <a:pPr marL="0" marR="0" lvl="0" indent="-114300" algn="ctr" rtl="0">
                        <a:lnSpc>
                          <a:spcPct val="100000"/>
                        </a:lnSpc>
                        <a:spcBef>
                          <a:spcPts val="36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Char char="•"/>
                      </a:pPr>
                      <a:r>
                        <a:rPr lang="en-US" sz="1800" b="1" i="0" u="none" strike="noStrike" cap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Identificar possibles relacions causa-efecte, ...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4C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557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D40F00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2400" b="1" i="0" u="none" strike="noStrike" cap="none">
                          <a:solidFill>
                            <a:srgbClr val="D40F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8.</a:t>
                      </a:r>
                      <a:r>
                        <a:rPr lang="en-US" sz="2400" b="1" i="0" u="none" strike="noStrike" cap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Explicar els resultats</a:t>
                      </a:r>
                      <a:endParaRPr/>
                    </a:p>
                  </a:txBody>
                  <a:tcPr marL="91450" marR="91450" marT="45725" marB="45725">
                    <a:lnL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b="1" i="0" u="none" strike="noStrike" cap="none" dirty="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-</a:t>
                      </a:r>
                      <a:r>
                        <a:rPr lang="en-US" sz="2000" b="1" i="0" u="none" strike="noStrike" cap="none" dirty="0" err="1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basant</a:t>
                      </a:r>
                      <a:r>
                        <a:rPr lang="en-US" sz="2000" b="1" i="0" u="none" strike="noStrike" cap="none" dirty="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-se </a:t>
                      </a:r>
                      <a:r>
                        <a:rPr lang="en-US" sz="2000" b="1" i="0" u="none" strike="noStrike" cap="none" dirty="0" err="1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en</a:t>
                      </a:r>
                      <a:endParaRPr dirty="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-11430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Char char="•"/>
                      </a:pPr>
                      <a:r>
                        <a:rPr lang="en-US" sz="1800" b="1" i="0" u="none" strike="noStrike" cap="none" dirty="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800" b="1" i="0" u="none" strike="noStrike" cap="none" dirty="0" err="1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bibliografia</a:t>
                      </a:r>
                      <a:r>
                        <a:rPr lang="en-US" sz="1800" b="1" i="0" u="none" strike="noStrike" cap="none" dirty="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800" b="1" i="0" u="none" strike="noStrike" cap="none" dirty="0" err="1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consultada</a:t>
                      </a:r>
                      <a:endParaRPr dirty="0"/>
                    </a:p>
                    <a:p>
                      <a:pPr marL="0" marR="0" lvl="0" indent="-114300" algn="ctr" rtl="0">
                        <a:lnSpc>
                          <a:spcPct val="100000"/>
                        </a:lnSpc>
                        <a:spcBef>
                          <a:spcPts val="36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Char char="•"/>
                      </a:pPr>
                      <a:r>
                        <a:rPr lang="en-US" sz="1800" b="1" i="0" u="none" strike="noStrike" cap="none" dirty="0" err="1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Aplicació</a:t>
                      </a:r>
                      <a:r>
                        <a:rPr lang="en-US" sz="1800" b="1" i="0" u="none" strike="noStrike" cap="none" dirty="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de </a:t>
                      </a:r>
                      <a:r>
                        <a:rPr lang="en-US" sz="1800" b="1" i="0" u="none" strike="noStrike" cap="none" dirty="0" err="1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coneixements</a:t>
                      </a:r>
                      <a:r>
                        <a:rPr lang="en-US" sz="1800" b="1" i="0" u="none" strike="noStrike" cap="none" dirty="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800" b="1" i="0" u="none" strike="noStrike" cap="none" dirty="0" err="1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teòrics</a:t>
                      </a:r>
                      <a:endParaRPr dirty="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4C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91" name="Google Shape;91;p10"/>
          <p:cNvSpPr txBox="1"/>
          <p:nvPr/>
        </p:nvSpPr>
        <p:spPr>
          <a:xfrm>
            <a:off x="381000" y="228600"/>
            <a:ext cx="8458200" cy="641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 Black"/>
              <a:buNone/>
            </a:pPr>
            <a:r>
              <a:rPr lang="en-US" sz="3600" b="0" i="0" u="none">
                <a:solidFill>
                  <a:schemeClr val="dk1"/>
                </a:solidFill>
                <a:latin typeface="Arial Black"/>
                <a:ea typeface="Arial Black"/>
                <a:cs typeface="Arial Black"/>
                <a:sym typeface="Arial Black"/>
              </a:rPr>
              <a:t>C. Fase post-experimental</a:t>
            </a:r>
            <a:endParaRPr/>
          </a:p>
        </p:txBody>
      </p:sp>
      <p:graphicFrame>
        <p:nvGraphicFramePr>
          <p:cNvPr id="92" name="Google Shape;92;p10"/>
          <p:cNvGraphicFramePr/>
          <p:nvPr>
            <p:extLst>
              <p:ext uri="{D42A27DB-BD31-4B8C-83A1-F6EECF244321}">
                <p14:modId xmlns:p14="http://schemas.microsoft.com/office/powerpoint/2010/main" val="2960157860"/>
              </p:ext>
            </p:extLst>
          </p:nvPr>
        </p:nvGraphicFramePr>
        <p:xfrm>
          <a:off x="381000" y="4968555"/>
          <a:ext cx="8534375" cy="1463050"/>
        </p:xfrm>
        <a:graphic>
          <a:graphicData uri="http://schemas.openxmlformats.org/drawingml/2006/table">
            <a:tbl>
              <a:tblPr>
                <a:noFill/>
                <a:tableStyleId>{CA574CB0-5461-4919-B9AE-4D2100B5E618}</a:tableStyleId>
              </a:tblPr>
              <a:tblGrid>
                <a:gridCol w="35226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669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44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16903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D40F00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2400" b="1" i="0" u="none" strike="noStrike" cap="none">
                          <a:solidFill>
                            <a:srgbClr val="D40F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9.</a:t>
                      </a:r>
                      <a:r>
                        <a:rPr lang="en-US" sz="2400" b="1" i="0" u="none" strike="noStrike" cap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Redacció de la memòria/informe</a:t>
                      </a:r>
                      <a:endParaRPr/>
                    </a:p>
                  </a:txBody>
                  <a:tcPr marL="91450" marR="91450" marT="45725" marB="45725">
                    <a:lnL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2400" b="1" i="0" u="none" strike="noStrike" cap="none" dirty="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-a base de</a:t>
                      </a:r>
                      <a:endParaRPr dirty="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-11430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Char char="•"/>
                      </a:pPr>
                      <a:r>
                        <a:rPr lang="en-US" sz="1800" b="1" i="0" u="none" strike="noStrike" cap="none" dirty="0" err="1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Seguir</a:t>
                      </a:r>
                      <a:r>
                        <a:rPr lang="en-US" sz="1800" b="1" i="0" u="none" strike="noStrike" cap="none" dirty="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una </a:t>
                      </a:r>
                      <a:r>
                        <a:rPr lang="en-US" sz="1800" b="1" i="0" u="none" strike="noStrike" cap="none" dirty="0" err="1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estructura</a:t>
                      </a:r>
                      <a:r>
                        <a:rPr lang="en-US" sz="1800" b="1" i="0" u="none" strike="noStrike" cap="none" dirty="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800" b="1" i="0" u="none" strike="noStrike" cap="none" dirty="0" err="1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pautada</a:t>
                      </a:r>
                      <a:r>
                        <a:rPr lang="en-US" sz="1800" b="1" i="0" u="none" strike="noStrike" cap="none" dirty="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(</a:t>
                      </a:r>
                      <a:r>
                        <a:rPr lang="en-US" sz="1800" b="1" i="0" u="none" strike="noStrike" cap="none" dirty="0" err="1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justificació</a:t>
                      </a:r>
                      <a:r>
                        <a:rPr lang="en-US" sz="1800" b="1" i="0" u="none" strike="noStrike" cap="none" dirty="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</a:t>
                      </a:r>
                      <a:r>
                        <a:rPr lang="en-US" sz="1800" b="1" i="0" u="none" strike="noStrike" cap="none" dirty="0" err="1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metodologia</a:t>
                      </a:r>
                      <a:r>
                        <a:rPr lang="en-US" sz="1800" b="1" i="0" u="none" strike="noStrike" cap="none" dirty="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cos, conclusions, </a:t>
                      </a:r>
                      <a:r>
                        <a:rPr lang="en-US" sz="1800" b="1" i="0" u="none" strike="noStrike" cap="none" dirty="0" err="1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bibliografia</a:t>
                      </a:r>
                      <a:r>
                        <a:rPr lang="en-US" sz="1800" b="1" i="0" u="none" strike="noStrike" cap="none" dirty="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</a:t>
                      </a:r>
                      <a:r>
                        <a:rPr lang="en-US" sz="1800" b="1" i="0" u="none" strike="noStrike" cap="none" dirty="0" err="1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annexos</a:t>
                      </a:r>
                      <a:r>
                        <a:rPr lang="en-US" sz="1800" b="1" i="0" u="none" strike="noStrike" cap="none" dirty="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...</a:t>
                      </a:r>
                      <a:endParaRPr dirty="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4C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Diseño predeterminado">
  <a:themeElements>
    <a:clrScheme name="Diseño predeterminado">
      <a:dk1>
        <a:srgbClr val="5200A4"/>
      </a:dk1>
      <a:lt1>
        <a:srgbClr val="FFD72F"/>
      </a:lt1>
      <a:dk2>
        <a:srgbClr val="000000"/>
      </a:dk2>
      <a:lt2>
        <a:srgbClr val="000000"/>
      </a:lt2>
      <a:accent1>
        <a:srgbClr val="00CC99"/>
      </a:accent1>
      <a:accent2>
        <a:srgbClr val="3333CC"/>
      </a:accent2>
      <a:accent3>
        <a:srgbClr val="FFD72F"/>
      </a:accent3>
      <a:accent4>
        <a:srgbClr val="00CC99"/>
      </a:accent4>
      <a:accent5>
        <a:srgbClr val="3333CC"/>
      </a:accent5>
      <a:accent6>
        <a:srgbClr val="FFD72F"/>
      </a:accent6>
      <a:hlink>
        <a:srgbClr val="CCCCFF"/>
      </a:hlink>
      <a:folHlink>
        <a:srgbClr val="B2B2B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</TotalTime>
  <Words>2034</Words>
  <Application>Microsoft Office PowerPoint</Application>
  <PresentationFormat>Presentación en pantalla (4:3)</PresentationFormat>
  <Paragraphs>335</Paragraphs>
  <Slides>50</Slides>
  <Notes>50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50</vt:i4>
      </vt:variant>
    </vt:vector>
  </HeadingPairs>
  <TitlesOfParts>
    <vt:vector size="57" baseType="lpstr">
      <vt:lpstr>Times New Roman</vt:lpstr>
      <vt:lpstr>Arial</vt:lpstr>
      <vt:lpstr>Comic Sans MS</vt:lpstr>
      <vt:lpstr>Noto Sans Symbols</vt:lpstr>
      <vt:lpstr>Arial Black</vt:lpstr>
      <vt:lpstr>Palatino Linotype</vt:lpstr>
      <vt:lpstr>Diseño predeterminado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teresa&amp;jordi</dc:creator>
  <cp:lastModifiedBy>Quintilla Zanuy, M. Teresa</cp:lastModifiedBy>
  <cp:revision>3</cp:revision>
  <dcterms:created xsi:type="dcterms:W3CDTF">2007-12-27T18:49:14Z</dcterms:created>
  <dcterms:modified xsi:type="dcterms:W3CDTF">2026-02-04T21:46:41Z</dcterms:modified>
</cp:coreProperties>
</file>