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2" r:id="rId2"/>
    <p:sldId id="363" r:id="rId3"/>
    <p:sldId id="385" r:id="rId4"/>
    <p:sldId id="386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81" r:id="rId17"/>
    <p:sldId id="375" r:id="rId18"/>
    <p:sldId id="376" r:id="rId19"/>
    <p:sldId id="377" r:id="rId20"/>
    <p:sldId id="378" r:id="rId21"/>
    <p:sldId id="379" r:id="rId22"/>
    <p:sldId id="380" r:id="rId23"/>
    <p:sldId id="384" r:id="rId24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349"/>
    <a:srgbClr val="CC0099"/>
    <a:srgbClr val="FA9500"/>
    <a:srgbClr val="FF9900"/>
    <a:srgbClr val="674F23"/>
    <a:srgbClr val="A17C36"/>
    <a:srgbClr val="5BBD8E"/>
    <a:srgbClr val="D7C7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27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0D231B5-7EAF-47C7-BFC2-37A37D053DCF}" type="datetimeFigureOut">
              <a:rPr lang="ca-ES"/>
              <a:pPr>
                <a:defRPr/>
              </a:pPr>
              <a:t>15/2/2019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a-ES" noProof="0"/>
              <a:t>Feu clic aquí per editar els estils de text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72066EE-2E57-4C42-A9F2-8060FE562F2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0808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15363" name="Contenidor de número de diapositiva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F1ECB41A-661B-4AA7-9155-8C692A7E5C4A}" type="slidenum">
              <a:rPr lang="ca-ES" sz="1300">
                <a:latin typeface="+mn-lt"/>
              </a:rPr>
              <a:pPr algn="r">
                <a:defRPr/>
              </a:pPr>
              <a:t>1</a:t>
            </a:fld>
            <a:endParaRPr lang="ca-E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05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o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a-ES"/>
              <a:t>Feu clic aquí per editar l'estil de subtítols del patró.</a:t>
            </a:r>
            <a:endParaRPr lang="en-US"/>
          </a:p>
        </p:txBody>
      </p:sp>
      <p:sp>
        <p:nvSpPr>
          <p:cNvPr id="10" name="Contenidor de dat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</p:txBody>
      </p:sp>
      <p:sp>
        <p:nvSpPr>
          <p:cNvPr id="11" name="Contenidor de peu de pàgina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Conteni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94D4-2FFB-42FA-A9A6-7291249C99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Contenidor de data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5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99CD-B689-421D-ADA1-583F0E9492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or rect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Triangle isòsceles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nector recte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BC27-99CA-4765-BB07-852B3C8E4E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Conteni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5051-FA29-4DD0-9B61-3D26CF9F49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C004-08AF-4BBF-A150-022D6F0324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2FE37A-580E-461E-9FB1-764E0B51B363}"/>
              </a:ext>
            </a:extLst>
          </p:cNvPr>
          <p:cNvSpPr txBox="1"/>
          <p:nvPr userDrawn="1"/>
        </p:nvSpPr>
        <p:spPr>
          <a:xfrm>
            <a:off x="6403988" y="647946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latin typeface="+mn-lt"/>
              </a:rPr>
              <a:t>Mercè del Barrio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dat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7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DB49-38D1-43B9-838A-AB94EB0C0D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9" name="Contenidor de contingut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11" name="Contenidor de contingut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Contenidor de data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6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366C-B93A-408C-A4F4-994DDA4DAA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11" name="Contenidor de contingut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13" name="Contenidor de contingut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Contenidor de data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8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Conteni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2139-2186-47F7-82C8-7DF717E8E7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òsceles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4" name="Contenidor de data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5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4D3F-408C-488A-81EE-9ACEB8F226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or rect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Triangle isòsceles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idor de data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5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CF4B-DE1F-4F5C-A31A-B9C665DCFC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or rect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Connector recte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riangle isòsceles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12" name="Contenidor de contingut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8" name="Contenidor de data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9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0192-9EA3-4853-8F3C-B6ED5D5C31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or rect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riangle isòsceles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ca-ES" noProof="0"/>
              <a:t>Feu clic a la icona per afegir una imatge</a:t>
            </a:r>
            <a:endParaRPr lang="en-US" noProof="0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8" name="Contenidor de data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Mercè del Barrio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9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2915-6F6A-4F33-A41F-63FA5454D3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027" name="Contenidor de text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3" name="Conteni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CC9F9-2302-44C7-87C9-6E082D11AA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9" name="Connector rect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riangle isòsceles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C5DEA6-1BB2-41AD-8E6C-6F34E81EFD7F}"/>
              </a:ext>
            </a:extLst>
          </p:cNvPr>
          <p:cNvSpPr txBox="1"/>
          <p:nvPr userDrawn="1"/>
        </p:nvSpPr>
        <p:spPr>
          <a:xfrm>
            <a:off x="6403988" y="647946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latin typeface="+mn-lt"/>
              </a:rPr>
              <a:t>Mercè del Barrio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69" r:id="rId10"/>
    <p:sldLayoutId id="2147483679" r:id="rId11"/>
    <p:sldLayoutId id="21474836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pliense.xtec.cat/arc/node/508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ol 1"/>
          <p:cNvSpPr>
            <a:spLocks noGrp="1"/>
          </p:cNvSpPr>
          <p:nvPr>
            <p:ph type="ctrTitle" idx="4294967295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/>
          <a:p>
            <a:pPr algn="r" eaLnBrk="1" hangingPunct="1"/>
            <a:r>
              <a:rPr lang="ca-ES" sz="2800" dirty="0">
                <a:solidFill>
                  <a:schemeClr val="tx1"/>
                </a:solidFill>
              </a:rPr>
              <a:t>Observant cèl·lules!</a:t>
            </a:r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/>
          <a:p>
            <a:pPr marL="0" indent="0" algn="r" eaLnBrk="1" hangingPunct="1">
              <a:buFont typeface="Wingdings 3" pitchFamily="18" charset="2"/>
              <a:buNone/>
            </a:pPr>
            <a:r>
              <a:rPr lang="ca-ES" sz="1200" dirty="0">
                <a:solidFill>
                  <a:schemeClr val="tx2"/>
                </a:solidFill>
                <a:latin typeface="Bookman Old Style" pitchFamily="18" charset="0"/>
              </a:rPr>
              <a:t>4t ESO</a:t>
            </a:r>
          </a:p>
          <a:p>
            <a:pPr marL="0" indent="0" algn="r" eaLnBrk="1" hangingPunct="1">
              <a:buFont typeface="Wingdings 3" pitchFamily="18" charset="2"/>
              <a:buNone/>
            </a:pPr>
            <a:r>
              <a:rPr lang="ca-ES" sz="1200" dirty="0">
                <a:solidFill>
                  <a:schemeClr val="tx2"/>
                </a:solidFill>
                <a:latin typeface="Bookman Old Style" pitchFamily="18" charset="0"/>
              </a:rPr>
              <a:t>Mercè del Barrio </a:t>
            </a:r>
            <a:r>
              <a:rPr lang="ca-ES" sz="1200" dirty="0" err="1">
                <a:solidFill>
                  <a:schemeClr val="tx2"/>
                </a:solidFill>
                <a:latin typeface="Bookman Old Style" pitchFamily="18" charset="0"/>
              </a:rPr>
              <a:t>Arranz</a:t>
            </a:r>
            <a:r>
              <a:rPr lang="ca-ES" sz="1200" dirty="0">
                <a:solidFill>
                  <a:schemeClr val="tx2"/>
                </a:solidFill>
                <a:latin typeface="Bookman Old Style" pitchFamily="18" charset="0"/>
              </a:rPr>
              <a:t> curs 2018-2019</a:t>
            </a:r>
          </a:p>
        </p:txBody>
      </p:sp>
    </p:spTree>
    <p:extLst>
      <p:ext uri="{BB962C8B-B14F-4D97-AF65-F5344CB8AC3E}">
        <p14:creationId xmlns:p14="http://schemas.microsoft.com/office/powerpoint/2010/main" val="235596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CuadroTexto"/>
          <p:cNvSpPr txBox="1">
            <a:spLocks noChangeArrowheads="1"/>
          </p:cNvSpPr>
          <p:nvPr/>
        </p:nvSpPr>
        <p:spPr bwMode="auto">
          <a:xfrm>
            <a:off x="611188" y="5594350"/>
            <a:ext cx="242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>
                <a:latin typeface="Tw Cen MT" pitchFamily="34" charset="0"/>
              </a:rPr>
              <a:t>Num. Augments</a:t>
            </a:r>
            <a:r>
              <a:rPr lang="ca-ES" sz="1200" i="1">
                <a:latin typeface="Tw Cen MT" pitchFamily="34" charset="0"/>
              </a:rPr>
              <a:t>: ____________</a:t>
            </a:r>
          </a:p>
        </p:txBody>
      </p:sp>
      <p:sp>
        <p:nvSpPr>
          <p:cNvPr id="28675" name="8 CuadroTexto"/>
          <p:cNvSpPr txBox="1">
            <a:spLocks noChangeArrowheads="1"/>
          </p:cNvSpPr>
          <p:nvPr/>
        </p:nvSpPr>
        <p:spPr bwMode="auto">
          <a:xfrm>
            <a:off x="6896100" y="3392488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Conclusions</a:t>
            </a:r>
          </a:p>
        </p:txBody>
      </p:sp>
      <p:sp>
        <p:nvSpPr>
          <p:cNvPr id="28676" name="9 CuadroTexto"/>
          <p:cNvSpPr txBox="1">
            <a:spLocks noChangeArrowheads="1"/>
          </p:cNvSpPr>
          <p:nvPr/>
        </p:nvSpPr>
        <p:spPr bwMode="auto">
          <a:xfrm>
            <a:off x="3727450" y="342900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Argumentació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063875" y="3571875"/>
            <a:ext cx="357188" cy="21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2" name="11 Flecha derecha"/>
          <p:cNvSpPr>
            <a:spLocks noChangeArrowheads="1"/>
          </p:cNvSpPr>
          <p:nvPr/>
        </p:nvSpPr>
        <p:spPr bwMode="auto">
          <a:xfrm>
            <a:off x="6372225" y="3517900"/>
            <a:ext cx="357188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8679" name="8 CuadroTexto"/>
          <p:cNvSpPr txBox="1">
            <a:spLocks noChangeArrowheads="1"/>
          </p:cNvSpPr>
          <p:nvPr/>
        </p:nvSpPr>
        <p:spPr bwMode="auto">
          <a:xfrm>
            <a:off x="539750" y="2108200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Observació dels resultats, anàlisi i discussió</a:t>
            </a:r>
          </a:p>
        </p:txBody>
      </p:sp>
      <p:sp>
        <p:nvSpPr>
          <p:cNvPr id="28680" name="Rectangle 11"/>
          <p:cNvSpPr>
            <a:spLocks/>
          </p:cNvSpPr>
          <p:nvPr/>
        </p:nvSpPr>
        <p:spPr bwMode="auto">
          <a:xfrm>
            <a:off x="3276600" y="3789363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ca-ES" sz="1500">
              <a:latin typeface="Gill Sans MT" pitchFamily="34" charset="0"/>
            </a:endParaRP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Quines estructures has pogut observar? Quina és la seva funció?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A quin domini i regne pertanyen el éssers vius que has observat.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Feu una taula amb les estructures observades i les que no heu pogut observar al microscopi. </a:t>
            </a: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563563" y="25654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539750" y="1303338"/>
            <a:ext cx="8135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tabLst>
                <a:tab pos="269875" algn="l"/>
              </a:tabLst>
            </a:pPr>
            <a:r>
              <a:rPr lang="ca-ES" sz="1400"/>
              <a:t>Feu una descripció de la tècnica utilitzada analitzant el perquè.  Exemple: Per què hem utilitzat aquest ésser viu o teixit? com i perquè hem fixat la mostra? per què hem tenyit amb el colorant?  per què rentem?  per què cal estendre el teixit? problemes amb què us heu trobat, etc….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59D2E1E-1EA0-4F5B-BDB9-CECAAFE9EC8A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(1) </a:t>
            </a:r>
            <a:br>
              <a:rPr lang="ca-ES" dirty="0"/>
            </a:br>
            <a:r>
              <a:rPr lang="ca-ES" dirty="0">
                <a:solidFill>
                  <a:srgbClr val="CC0099"/>
                </a:solidFill>
              </a:rPr>
              <a:t>A</a:t>
            </a:r>
            <a:r>
              <a:rPr lang="ca-ES" sz="2400" dirty="0">
                <a:solidFill>
                  <a:srgbClr val="CC0099"/>
                </a:solidFill>
              </a:rPr>
              <a:t>nimals i ......</a:t>
            </a:r>
          </a:p>
        </p:txBody>
      </p:sp>
    </p:spTree>
    <p:extLst>
      <p:ext uri="{BB962C8B-B14F-4D97-AF65-F5344CB8AC3E}">
        <p14:creationId xmlns:p14="http://schemas.microsoft.com/office/powerpoint/2010/main" val="38639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0 CuadroTexto"/>
          <p:cNvSpPr txBox="1">
            <a:spLocks noChangeArrowheads="1"/>
          </p:cNvSpPr>
          <p:nvPr/>
        </p:nvSpPr>
        <p:spPr bwMode="auto">
          <a:xfrm>
            <a:off x="2000250" y="6488113"/>
            <a:ext cx="657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a-ES" sz="1200" i="1">
                <a:latin typeface="Gill Sans MT" pitchFamily="34" charset="0"/>
              </a:rPr>
              <a:t>Activitat adaptada de: </a:t>
            </a:r>
            <a:r>
              <a:rPr lang="es-ES" sz="1200" i="1">
                <a:latin typeface="Gill Sans MT" pitchFamily="34" charset="0"/>
                <a:hlinkClick r:id="rId2"/>
              </a:rPr>
              <a:t>http://apliense.xtec.cat/arc/node/508</a:t>
            </a:r>
            <a:endParaRPr lang="ca-ES" sz="1200" i="1">
              <a:latin typeface="Gill Sans MT" pitchFamily="34" charset="0"/>
            </a:endParaRPr>
          </a:p>
        </p:txBody>
      </p:sp>
      <p:sp>
        <p:nvSpPr>
          <p:cNvPr id="29699" name="2 Marcador de contenido"/>
          <p:cNvSpPr>
            <a:spLocks/>
          </p:cNvSpPr>
          <p:nvPr/>
        </p:nvSpPr>
        <p:spPr bwMode="auto">
          <a:xfrm>
            <a:off x="611188" y="4510088"/>
            <a:ext cx="7993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sz="1900" b="1" dirty="0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Procediment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En un cobreobjectes poseu una gota d’aigua.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Agafeu una mica de floridura i barregeu-la amb l’aigua.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Poseu un cobreobjectes.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Feu l</a:t>
            </a:r>
            <a:r>
              <a:rPr lang="ca-ES" sz="1700" b="1" dirty="0">
                <a:latin typeface="Gill Sans MT" pitchFamily="34" charset="0"/>
              </a:rPr>
              <a:t>’observació</a:t>
            </a:r>
            <a:r>
              <a:rPr lang="ca-ES" sz="1700" dirty="0">
                <a:latin typeface="Gill Sans MT" pitchFamily="34" charset="0"/>
              </a:rPr>
              <a:t> al microscopi, </a:t>
            </a:r>
            <a:r>
              <a:rPr lang="ca-ES" sz="1700" b="1" dirty="0">
                <a:latin typeface="Gill Sans MT" pitchFamily="34" charset="0"/>
              </a:rPr>
              <a:t>dibuixeu</a:t>
            </a:r>
            <a:r>
              <a:rPr lang="ca-ES" sz="1700" dirty="0">
                <a:latin typeface="Gill Sans MT" pitchFamily="34" charset="0"/>
              </a:rPr>
              <a:t> i feu fotos del que veieu a l’augment que cregueu més adequat.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700" dirty="0">
              <a:latin typeface="Gill Sans MT" pitchFamily="34" charset="0"/>
            </a:endParaRPr>
          </a:p>
        </p:txBody>
      </p:sp>
      <p:sp>
        <p:nvSpPr>
          <p:cNvPr id="29700" name="2 Marcador de contenido"/>
          <p:cNvSpPr>
            <a:spLocks/>
          </p:cNvSpPr>
          <p:nvPr/>
        </p:nvSpPr>
        <p:spPr bwMode="auto">
          <a:xfrm>
            <a:off x="4643438" y="1701800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2000" b="1" dirty="0" err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Disseny</a:t>
            </a:r>
            <a:r>
              <a:rPr lang="es-ES" sz="2000" b="1" dirty="0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 experimental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1900" b="1" dirty="0" err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Utillatge</a:t>
            </a:r>
            <a:endParaRPr lang="es-ES" sz="1900" b="1" dirty="0">
              <a:solidFill>
                <a:srgbClr val="674F23"/>
              </a:solidFill>
              <a:latin typeface="Gill Sans MT" pitchFamily="34" charset="0"/>
              <a:cs typeface="Aharoni" pitchFamily="2" charset="-79"/>
            </a:endParaRP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Floridura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Aigua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Agulla emmanegada o pinces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Comptagotes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Portaobjectes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Cobreobjectes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Microscopi </a:t>
            </a:r>
          </a:p>
        </p:txBody>
      </p:sp>
      <p:sp>
        <p:nvSpPr>
          <p:cNvPr id="29701" name="2 Marcador de contenido"/>
          <p:cNvSpPr>
            <a:spLocks/>
          </p:cNvSpPr>
          <p:nvPr/>
        </p:nvSpPr>
        <p:spPr bwMode="auto">
          <a:xfrm>
            <a:off x="611188" y="1196975"/>
            <a:ext cx="7788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dirty="0">
                <a:solidFill>
                  <a:srgbClr val="FF9900"/>
                </a:solidFill>
                <a:latin typeface="Gill Sans MT" pitchFamily="34" charset="0"/>
              </a:rPr>
              <a:t>Podríem provar amb molts éssers vius, però us proposem fer-ho amb la floridura que teniu damunt de la taula. </a:t>
            </a:r>
          </a:p>
        </p:txBody>
      </p:sp>
      <p:pic>
        <p:nvPicPr>
          <p:cNvPr id="29703" name="Picture 37" descr="image108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16113"/>
            <a:ext cx="30956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D21AB9E-E0DB-460E-9E49-C37CD2903D92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(2) </a:t>
            </a:r>
            <a:br>
              <a:rPr lang="ca-ES" dirty="0"/>
            </a:br>
            <a:r>
              <a:rPr lang="ca-ES" sz="2400" dirty="0">
                <a:solidFill>
                  <a:srgbClr val="FA9500"/>
                </a:solidFill>
              </a:rPr>
              <a:t>Els fongs</a:t>
            </a:r>
          </a:p>
        </p:txBody>
      </p:sp>
    </p:spTree>
    <p:extLst>
      <p:ext uri="{BB962C8B-B14F-4D97-AF65-F5344CB8AC3E}">
        <p14:creationId xmlns:p14="http://schemas.microsoft.com/office/powerpoint/2010/main" val="403498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5 CuadroTexto"/>
          <p:cNvSpPr txBox="1">
            <a:spLocks noChangeArrowheads="1"/>
          </p:cNvSpPr>
          <p:nvPr/>
        </p:nvSpPr>
        <p:spPr bwMode="auto">
          <a:xfrm>
            <a:off x="611188" y="5594350"/>
            <a:ext cx="242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>
                <a:latin typeface="Tw Cen MT" pitchFamily="34" charset="0"/>
              </a:rPr>
              <a:t>Num. Augments</a:t>
            </a:r>
            <a:r>
              <a:rPr lang="ca-ES" sz="1200" i="1">
                <a:latin typeface="Tw Cen MT" pitchFamily="34" charset="0"/>
              </a:rPr>
              <a:t>: ____________</a:t>
            </a:r>
          </a:p>
        </p:txBody>
      </p:sp>
      <p:sp>
        <p:nvSpPr>
          <p:cNvPr id="30723" name="8 CuadroTexto"/>
          <p:cNvSpPr txBox="1">
            <a:spLocks noChangeArrowheads="1"/>
          </p:cNvSpPr>
          <p:nvPr/>
        </p:nvSpPr>
        <p:spPr bwMode="auto">
          <a:xfrm>
            <a:off x="6896100" y="3392488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Conclusions</a:t>
            </a:r>
          </a:p>
        </p:txBody>
      </p:sp>
      <p:sp>
        <p:nvSpPr>
          <p:cNvPr id="30724" name="9 CuadroTexto"/>
          <p:cNvSpPr txBox="1">
            <a:spLocks noChangeArrowheads="1"/>
          </p:cNvSpPr>
          <p:nvPr/>
        </p:nvSpPr>
        <p:spPr bwMode="auto">
          <a:xfrm>
            <a:off x="3727450" y="342900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Argumentació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063875" y="3571875"/>
            <a:ext cx="357188" cy="21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2" name="11 Flecha derecha"/>
          <p:cNvSpPr>
            <a:spLocks noChangeArrowheads="1"/>
          </p:cNvSpPr>
          <p:nvPr/>
        </p:nvSpPr>
        <p:spPr bwMode="auto">
          <a:xfrm>
            <a:off x="6372225" y="3517900"/>
            <a:ext cx="357188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27" name="8 CuadroTexto"/>
          <p:cNvSpPr txBox="1">
            <a:spLocks noChangeArrowheads="1"/>
          </p:cNvSpPr>
          <p:nvPr/>
        </p:nvSpPr>
        <p:spPr bwMode="auto">
          <a:xfrm>
            <a:off x="539750" y="2108200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Observació dels resultats, anàlisi i discussió</a:t>
            </a:r>
          </a:p>
        </p:txBody>
      </p:sp>
      <p:sp>
        <p:nvSpPr>
          <p:cNvPr id="30728" name="Rectangle 11"/>
          <p:cNvSpPr>
            <a:spLocks/>
          </p:cNvSpPr>
          <p:nvPr/>
        </p:nvSpPr>
        <p:spPr bwMode="auto">
          <a:xfrm>
            <a:off x="3276600" y="3789363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ca-ES" sz="1500">
              <a:latin typeface="Gill Sans MT" pitchFamily="34" charset="0"/>
            </a:endParaRP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Quines estructures has pogut observar? Quina és la seva funció?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A quin domini i regne pertanyen el éssers vius que has observat.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Feu una taula amb les estructures observades i les que no heu pogut observar al microscopi. </a:t>
            </a:r>
          </a:p>
        </p:txBody>
      </p:sp>
      <p:sp>
        <p:nvSpPr>
          <p:cNvPr id="30729" name="Rectangle 12"/>
          <p:cNvSpPr>
            <a:spLocks noChangeArrowheads="1"/>
          </p:cNvSpPr>
          <p:nvPr/>
        </p:nvSpPr>
        <p:spPr bwMode="auto">
          <a:xfrm>
            <a:off x="563563" y="25654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539750" y="1299131"/>
            <a:ext cx="81359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tabLst>
                <a:tab pos="269875" algn="l"/>
              </a:tabLst>
            </a:pPr>
            <a:r>
              <a:rPr lang="ca-ES" sz="1400" dirty="0"/>
              <a:t>Feu una descripció de la tècnica utilitzada analitzant el perquè.  Exemple: Per què hem utilitzat aquest ésser viu o teixit? per què no hem tenyit amb el colorant? per què cal estendre el teixit? problemes amb què us heu trobat, </a:t>
            </a:r>
            <a:r>
              <a:rPr lang="ca-ES" sz="1400" dirty="0" err="1"/>
              <a:t>etc</a:t>
            </a:r>
            <a:r>
              <a:rPr lang="ca-ES" sz="1400" dirty="0"/>
              <a:t>….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F3FD5B3-4879-4D67-AB10-CBFE031F3B0D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(2) </a:t>
            </a:r>
            <a:br>
              <a:rPr lang="ca-ES" dirty="0"/>
            </a:br>
            <a:r>
              <a:rPr lang="ca-ES" sz="2400" dirty="0">
                <a:solidFill>
                  <a:srgbClr val="FA9500"/>
                </a:solidFill>
              </a:rPr>
              <a:t>Els fongs</a:t>
            </a:r>
          </a:p>
        </p:txBody>
      </p:sp>
    </p:spTree>
    <p:extLst>
      <p:ext uri="{BB962C8B-B14F-4D97-AF65-F5344CB8AC3E}">
        <p14:creationId xmlns:p14="http://schemas.microsoft.com/office/powerpoint/2010/main" val="71485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Marcador de contenido"/>
          <p:cNvSpPr>
            <a:spLocks/>
          </p:cNvSpPr>
          <p:nvPr/>
        </p:nvSpPr>
        <p:spPr bwMode="auto">
          <a:xfrm>
            <a:off x="611188" y="1196975"/>
            <a:ext cx="7788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Podríem provar amb molts éssers vius, però us proposem fer-ho amb aquests flascons d’aigua que contenen microorganismes. Ja veurem que trobeu! </a:t>
            </a:r>
          </a:p>
        </p:txBody>
      </p:sp>
      <p:pic>
        <p:nvPicPr>
          <p:cNvPr id="31748" name="Picture 11" descr="estylonychiacuatromt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316706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2 Marcador de contenido"/>
          <p:cNvSpPr>
            <a:spLocks/>
          </p:cNvSpPr>
          <p:nvPr/>
        </p:nvSpPr>
        <p:spPr bwMode="auto">
          <a:xfrm>
            <a:off x="4500563" y="1916113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2000" b="1" dirty="0" err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Disseny</a:t>
            </a:r>
            <a:r>
              <a:rPr lang="es-ES" sz="2000" b="1" dirty="0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 experimental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1900" b="1" dirty="0" err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Utillatge</a:t>
            </a:r>
            <a:endParaRPr lang="es-ES" sz="1900" b="1" dirty="0">
              <a:solidFill>
                <a:srgbClr val="674F23"/>
              </a:solidFill>
              <a:latin typeface="Gill Sans MT" pitchFamily="34" charset="0"/>
              <a:cs typeface="Aharoni" pitchFamily="2" charset="-79"/>
            </a:endParaRP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Flascó amb aigua d’una bassa.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Comptagotes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Portaobjectes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Cobreobjectes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Microscopi </a:t>
            </a:r>
          </a:p>
        </p:txBody>
      </p:sp>
      <p:sp>
        <p:nvSpPr>
          <p:cNvPr id="31750" name="2 Marcador de contenido"/>
          <p:cNvSpPr>
            <a:spLocks/>
          </p:cNvSpPr>
          <p:nvPr/>
        </p:nvSpPr>
        <p:spPr bwMode="auto">
          <a:xfrm>
            <a:off x="539750" y="4625975"/>
            <a:ext cx="79930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sz="1900" b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Procediment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En un cobreobjectes poseu una gota d’aigua de la bassa.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Poseu un cobreobjectes.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Feu l</a:t>
            </a:r>
            <a:r>
              <a:rPr lang="ca-ES" sz="1700" b="1">
                <a:latin typeface="Gill Sans MT" pitchFamily="34" charset="0"/>
              </a:rPr>
              <a:t>’observació</a:t>
            </a:r>
            <a:r>
              <a:rPr lang="ca-ES" sz="1700">
                <a:latin typeface="Gill Sans MT" pitchFamily="34" charset="0"/>
              </a:rPr>
              <a:t> al microscopi, </a:t>
            </a:r>
            <a:r>
              <a:rPr lang="ca-ES" sz="1700" b="1">
                <a:latin typeface="Gill Sans MT" pitchFamily="34" charset="0"/>
              </a:rPr>
              <a:t>dibuixeu</a:t>
            </a:r>
            <a:r>
              <a:rPr lang="ca-ES" sz="1700">
                <a:latin typeface="Gill Sans MT" pitchFamily="34" charset="0"/>
              </a:rPr>
              <a:t> i </a:t>
            </a:r>
            <a:r>
              <a:rPr lang="ca-ES" sz="1700" b="1">
                <a:latin typeface="Gill Sans MT" pitchFamily="34" charset="0"/>
              </a:rPr>
              <a:t>feu fotos</a:t>
            </a:r>
            <a:r>
              <a:rPr lang="ca-ES" sz="1700">
                <a:latin typeface="Gill Sans MT" pitchFamily="34" charset="0"/>
              </a:rPr>
              <a:t> del que veieu a l’augment que cregueu més adequat.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700">
              <a:latin typeface="Gill Sans MT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9EEA5C-F395-4B3F-BFBF-D350186B067B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(3) </a:t>
            </a:r>
            <a:br>
              <a:rPr lang="ca-ES" dirty="0"/>
            </a:br>
            <a:r>
              <a:rPr lang="ca-ES" sz="2400" dirty="0">
                <a:solidFill>
                  <a:schemeClr val="accent2">
                    <a:lumMod val="75000"/>
                  </a:schemeClr>
                </a:solidFill>
              </a:rPr>
              <a:t>Els protist</a:t>
            </a:r>
          </a:p>
        </p:txBody>
      </p:sp>
    </p:spTree>
    <p:extLst>
      <p:ext uri="{BB962C8B-B14F-4D97-AF65-F5344CB8AC3E}">
        <p14:creationId xmlns:p14="http://schemas.microsoft.com/office/powerpoint/2010/main" val="88985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5 CuadroTexto"/>
          <p:cNvSpPr txBox="1">
            <a:spLocks noChangeArrowheads="1"/>
          </p:cNvSpPr>
          <p:nvPr/>
        </p:nvSpPr>
        <p:spPr bwMode="auto">
          <a:xfrm>
            <a:off x="611188" y="5594350"/>
            <a:ext cx="242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>
                <a:latin typeface="Tw Cen MT" pitchFamily="34" charset="0"/>
              </a:rPr>
              <a:t>Num. Augments</a:t>
            </a:r>
            <a:r>
              <a:rPr lang="ca-ES" sz="1200" i="1">
                <a:latin typeface="Tw Cen MT" pitchFamily="34" charset="0"/>
              </a:rPr>
              <a:t>: ____________</a:t>
            </a:r>
          </a:p>
        </p:txBody>
      </p:sp>
      <p:sp>
        <p:nvSpPr>
          <p:cNvPr id="32771" name="8 CuadroTexto"/>
          <p:cNvSpPr txBox="1">
            <a:spLocks noChangeArrowheads="1"/>
          </p:cNvSpPr>
          <p:nvPr/>
        </p:nvSpPr>
        <p:spPr bwMode="auto">
          <a:xfrm>
            <a:off x="6896100" y="3392488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Conclusions</a:t>
            </a:r>
          </a:p>
        </p:txBody>
      </p:sp>
      <p:sp>
        <p:nvSpPr>
          <p:cNvPr id="32772" name="9 CuadroTexto"/>
          <p:cNvSpPr txBox="1">
            <a:spLocks noChangeArrowheads="1"/>
          </p:cNvSpPr>
          <p:nvPr/>
        </p:nvSpPr>
        <p:spPr bwMode="auto">
          <a:xfrm>
            <a:off x="3727450" y="342900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Argumentació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063875" y="3571875"/>
            <a:ext cx="357188" cy="21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2" name="11 Flecha derecha"/>
          <p:cNvSpPr>
            <a:spLocks noChangeArrowheads="1"/>
          </p:cNvSpPr>
          <p:nvPr/>
        </p:nvSpPr>
        <p:spPr bwMode="auto">
          <a:xfrm>
            <a:off x="6372225" y="3517900"/>
            <a:ext cx="357188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775" name="8 CuadroTexto"/>
          <p:cNvSpPr txBox="1">
            <a:spLocks noChangeArrowheads="1"/>
          </p:cNvSpPr>
          <p:nvPr/>
        </p:nvSpPr>
        <p:spPr bwMode="auto">
          <a:xfrm>
            <a:off x="539750" y="2108200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Observació dels resultats, anàlisi i discussió</a:t>
            </a:r>
          </a:p>
        </p:txBody>
      </p:sp>
      <p:sp>
        <p:nvSpPr>
          <p:cNvPr id="32776" name="Rectangle 11"/>
          <p:cNvSpPr>
            <a:spLocks/>
          </p:cNvSpPr>
          <p:nvPr/>
        </p:nvSpPr>
        <p:spPr bwMode="auto">
          <a:xfrm>
            <a:off x="3276600" y="3789363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ca-ES" sz="1500">
              <a:latin typeface="Gill Sans MT" pitchFamily="34" charset="0"/>
            </a:endParaRP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Quines estructures has pogut observar? Quina és la seva funció?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A quin domini i regne pertanyen el éssers vius que has observat.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Feu una taula amb les estructures observades i les que no heu pogut observar al microscopi. </a:t>
            </a: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563563" y="25654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539750" y="1299131"/>
            <a:ext cx="81359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tabLst>
                <a:tab pos="269875" algn="l"/>
              </a:tabLst>
            </a:pPr>
            <a:r>
              <a:rPr lang="ca-ES" sz="1400" dirty="0"/>
              <a:t>Feu una descripció de la tècnica utilitzada analitzant el perquè.  Exemple: Per què hem utilitzat aigua de la bassa, peixera, etc...? per què no hem tenyit amb el colorant? problemes amb què us heu trobat, </a:t>
            </a:r>
            <a:r>
              <a:rPr lang="ca-ES" sz="1400" dirty="0" err="1"/>
              <a:t>etc</a:t>
            </a:r>
            <a:r>
              <a:rPr lang="ca-ES" sz="1400" dirty="0"/>
              <a:t>….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46FCE34-8E97-42BA-A6CC-2AE611B7DADB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(3) </a:t>
            </a:r>
            <a:br>
              <a:rPr lang="ca-ES" dirty="0"/>
            </a:br>
            <a:r>
              <a:rPr lang="ca-ES" sz="2400" dirty="0">
                <a:solidFill>
                  <a:schemeClr val="accent2">
                    <a:lumMod val="75000"/>
                  </a:schemeClr>
                </a:solidFill>
              </a:rPr>
              <a:t>Els protist</a:t>
            </a:r>
          </a:p>
        </p:txBody>
      </p:sp>
    </p:spTree>
    <p:extLst>
      <p:ext uri="{BB962C8B-B14F-4D97-AF65-F5344CB8AC3E}">
        <p14:creationId xmlns:p14="http://schemas.microsoft.com/office/powerpoint/2010/main" val="319777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/>
          </p:cNvSpPr>
          <p:nvPr/>
        </p:nvSpPr>
        <p:spPr bwMode="auto">
          <a:xfrm>
            <a:off x="611188" y="1196975"/>
            <a:ext cx="7788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Podríem provar amb molts éssers vius, però us proposem fer-ho amb les algues que teniu damunt de la taula i en el flascó. </a:t>
            </a:r>
          </a:p>
        </p:txBody>
      </p:sp>
      <p:pic>
        <p:nvPicPr>
          <p:cNvPr id="33796" name="Picture 9" descr="algas_filamentosas"/>
          <p:cNvPicPr>
            <a:picLocks noChangeAspect="1" noChangeArrowheads="1"/>
          </p:cNvPicPr>
          <p:nvPr/>
        </p:nvPicPr>
        <p:blipFill>
          <a:blip r:embed="rId2"/>
          <a:srcRect b="11755"/>
          <a:stretch>
            <a:fillRect/>
          </a:stretch>
        </p:blipFill>
        <p:spPr bwMode="auto">
          <a:xfrm>
            <a:off x="684213" y="1916113"/>
            <a:ext cx="34559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2 Marcador de contenido"/>
          <p:cNvSpPr>
            <a:spLocks/>
          </p:cNvSpPr>
          <p:nvPr/>
        </p:nvSpPr>
        <p:spPr bwMode="auto">
          <a:xfrm>
            <a:off x="4500563" y="1916113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2000" b="1" dirty="0" err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Disseny</a:t>
            </a:r>
            <a:r>
              <a:rPr lang="es-ES" sz="2000" b="1" dirty="0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 experimental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1900" b="1" dirty="0" err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Utillatge</a:t>
            </a:r>
            <a:endParaRPr lang="es-ES" sz="1900" b="1" dirty="0">
              <a:solidFill>
                <a:srgbClr val="674F23"/>
              </a:solidFill>
              <a:latin typeface="Gill Sans MT" pitchFamily="34" charset="0"/>
              <a:cs typeface="Aharoni" pitchFamily="2" charset="-79"/>
            </a:endParaRP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Algues d’una bassa, aquari, etc...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Comptagotes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Pinces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Portaobjectes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Cobreobjectes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Microscopi </a:t>
            </a:r>
          </a:p>
        </p:txBody>
      </p:sp>
      <p:sp>
        <p:nvSpPr>
          <p:cNvPr id="33798" name="2 Marcador de contenido"/>
          <p:cNvSpPr>
            <a:spLocks/>
          </p:cNvSpPr>
          <p:nvPr/>
        </p:nvSpPr>
        <p:spPr bwMode="auto">
          <a:xfrm>
            <a:off x="539750" y="4625975"/>
            <a:ext cx="79930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sz="1900" b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Procediment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En un cobreobjectes poseu una gota d’aigua i una mica d’alga amb l’ajut de les pinces.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Poseu un cobreobjectes.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Feu l</a:t>
            </a:r>
            <a:r>
              <a:rPr lang="ca-ES" sz="1700" b="1">
                <a:latin typeface="Gill Sans MT" pitchFamily="34" charset="0"/>
              </a:rPr>
              <a:t>’observació</a:t>
            </a:r>
            <a:r>
              <a:rPr lang="ca-ES" sz="1700">
                <a:latin typeface="Gill Sans MT" pitchFamily="34" charset="0"/>
              </a:rPr>
              <a:t> al microscopi, </a:t>
            </a:r>
            <a:r>
              <a:rPr lang="ca-ES" sz="1700" b="1">
                <a:latin typeface="Gill Sans MT" pitchFamily="34" charset="0"/>
              </a:rPr>
              <a:t>dibuixeu</a:t>
            </a:r>
            <a:r>
              <a:rPr lang="ca-ES" sz="1700">
                <a:latin typeface="Gill Sans MT" pitchFamily="34" charset="0"/>
              </a:rPr>
              <a:t> i </a:t>
            </a:r>
            <a:r>
              <a:rPr lang="ca-ES" sz="1700" b="1">
                <a:latin typeface="Gill Sans MT" pitchFamily="34" charset="0"/>
              </a:rPr>
              <a:t>feu fotos</a:t>
            </a:r>
            <a:r>
              <a:rPr lang="ca-ES" sz="1700">
                <a:latin typeface="Gill Sans MT" pitchFamily="34" charset="0"/>
              </a:rPr>
              <a:t> del que veieu a l’augment que cregueu més adequat.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700">
              <a:latin typeface="Gill Sans MT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E14DBB-D373-4F3C-AE3D-372AFE4E52A7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(3) </a:t>
            </a:r>
            <a:br>
              <a:rPr lang="ca-ES" dirty="0"/>
            </a:br>
            <a:r>
              <a:rPr lang="ca-ES" sz="2400" dirty="0">
                <a:solidFill>
                  <a:schemeClr val="accent2">
                    <a:lumMod val="75000"/>
                  </a:schemeClr>
                </a:solidFill>
              </a:rPr>
              <a:t>Els protist</a:t>
            </a:r>
          </a:p>
        </p:txBody>
      </p:sp>
    </p:spTree>
    <p:extLst>
      <p:ext uri="{BB962C8B-B14F-4D97-AF65-F5344CB8AC3E}">
        <p14:creationId xmlns:p14="http://schemas.microsoft.com/office/powerpoint/2010/main" val="283652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CuadroTexto"/>
          <p:cNvSpPr txBox="1">
            <a:spLocks noChangeArrowheads="1"/>
          </p:cNvSpPr>
          <p:nvPr/>
        </p:nvSpPr>
        <p:spPr bwMode="auto">
          <a:xfrm>
            <a:off x="611188" y="5594350"/>
            <a:ext cx="242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>
                <a:latin typeface="Tw Cen MT" pitchFamily="34" charset="0"/>
              </a:rPr>
              <a:t>Num. Augments</a:t>
            </a:r>
            <a:r>
              <a:rPr lang="ca-ES" sz="1200" i="1">
                <a:latin typeface="Tw Cen MT" pitchFamily="34" charset="0"/>
              </a:rPr>
              <a:t>: ____________</a:t>
            </a:r>
          </a:p>
        </p:txBody>
      </p:sp>
      <p:sp>
        <p:nvSpPr>
          <p:cNvPr id="35843" name="8 CuadroTexto"/>
          <p:cNvSpPr txBox="1">
            <a:spLocks noChangeArrowheads="1"/>
          </p:cNvSpPr>
          <p:nvPr/>
        </p:nvSpPr>
        <p:spPr bwMode="auto">
          <a:xfrm>
            <a:off x="6896100" y="3392488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Conclusions</a:t>
            </a:r>
          </a:p>
        </p:txBody>
      </p:sp>
      <p:sp>
        <p:nvSpPr>
          <p:cNvPr id="35844" name="9 CuadroTexto"/>
          <p:cNvSpPr txBox="1">
            <a:spLocks noChangeArrowheads="1"/>
          </p:cNvSpPr>
          <p:nvPr/>
        </p:nvSpPr>
        <p:spPr bwMode="auto">
          <a:xfrm>
            <a:off x="3727450" y="342900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Argumentació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063875" y="3571875"/>
            <a:ext cx="357188" cy="21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2" name="11 Flecha derecha"/>
          <p:cNvSpPr>
            <a:spLocks noChangeArrowheads="1"/>
          </p:cNvSpPr>
          <p:nvPr/>
        </p:nvSpPr>
        <p:spPr bwMode="auto">
          <a:xfrm>
            <a:off x="6372225" y="3517900"/>
            <a:ext cx="357188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847" name="8 CuadroTexto"/>
          <p:cNvSpPr txBox="1">
            <a:spLocks noChangeArrowheads="1"/>
          </p:cNvSpPr>
          <p:nvPr/>
        </p:nvSpPr>
        <p:spPr bwMode="auto">
          <a:xfrm>
            <a:off x="539750" y="2108200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Observació dels resultats, anàlisi i discussió</a:t>
            </a:r>
          </a:p>
        </p:txBody>
      </p:sp>
      <p:sp>
        <p:nvSpPr>
          <p:cNvPr id="35848" name="Rectangle 11"/>
          <p:cNvSpPr>
            <a:spLocks/>
          </p:cNvSpPr>
          <p:nvPr/>
        </p:nvSpPr>
        <p:spPr bwMode="auto">
          <a:xfrm>
            <a:off x="3276600" y="3789363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ca-ES" sz="1500" dirty="0">
              <a:latin typeface="Gill Sans MT" pitchFamily="34" charset="0"/>
            </a:endParaRP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 dirty="0">
                <a:latin typeface="Gill Sans MT" pitchFamily="34" charset="0"/>
              </a:rPr>
              <a:t>Quines estructures has pogut observar? Quina és la seva funció?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 dirty="0">
                <a:latin typeface="Gill Sans MT" pitchFamily="34" charset="0"/>
              </a:rPr>
              <a:t>A quin domini i regne pertanyen el éssers vius que has observat.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 dirty="0">
                <a:latin typeface="Gill Sans MT" pitchFamily="34" charset="0"/>
              </a:rPr>
              <a:t>Feu una taula amb les estructures observades i les que no heu pogut observar al microscopi. </a:t>
            </a:r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563563" y="25654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539750" y="1303338"/>
            <a:ext cx="8135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tabLst>
                <a:tab pos="269875" algn="l"/>
              </a:tabLst>
            </a:pPr>
            <a:r>
              <a:rPr lang="ca-ES" sz="1400"/>
              <a:t>Feu una descripció de la tècnica utilitzada analitzant el perquè.  Exemple: Per què hem utilitzat aquest ésser viu o teixit? com i perquè hem fixat la mostra? per què hem tenyit amb el colorant?  per què rentem?  per què cal estendre el teixit? problemes amb què us heu trobat, etc….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DAD65CC-F669-4994-BEB6-07778C6E1D9C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(3) </a:t>
            </a:r>
            <a:br>
              <a:rPr lang="ca-ES" dirty="0"/>
            </a:br>
            <a:r>
              <a:rPr lang="ca-ES" sz="2400" dirty="0">
                <a:solidFill>
                  <a:schemeClr val="accent2">
                    <a:lumMod val="75000"/>
                  </a:schemeClr>
                </a:solidFill>
              </a:rPr>
              <a:t>Els protist</a:t>
            </a:r>
          </a:p>
        </p:txBody>
      </p:sp>
    </p:spTree>
    <p:extLst>
      <p:ext uri="{BB962C8B-B14F-4D97-AF65-F5344CB8AC3E}">
        <p14:creationId xmlns:p14="http://schemas.microsoft.com/office/powerpoint/2010/main" val="54511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5" descr="molsa"/>
          <p:cNvPicPr>
            <a:picLocks noChangeAspect="1" noChangeArrowheads="1"/>
          </p:cNvPicPr>
          <p:nvPr/>
        </p:nvPicPr>
        <p:blipFill>
          <a:blip r:embed="rId2"/>
          <a:srcRect r="38297" b="16183"/>
          <a:stretch>
            <a:fillRect/>
          </a:stretch>
        </p:blipFill>
        <p:spPr bwMode="auto">
          <a:xfrm>
            <a:off x="684213" y="2781300"/>
            <a:ext cx="16573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2 Marcador de contenido"/>
          <p:cNvSpPr>
            <a:spLocks/>
          </p:cNvSpPr>
          <p:nvPr/>
        </p:nvSpPr>
        <p:spPr bwMode="auto">
          <a:xfrm>
            <a:off x="611188" y="4292600"/>
            <a:ext cx="55451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sz="1400" b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Procediment</a:t>
            </a:r>
            <a:endParaRPr lang="ca-ES" sz="1400">
              <a:latin typeface="Gill Sans MT" pitchFamily="34" charset="0"/>
            </a:endParaRPr>
          </a:p>
          <a:p>
            <a:pPr marL="342900" indent="-342900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Teniu diferents mostres de plantes aquàtiques, el  muntatge és molt fàcil, només cal que poseu una gota d'aigua en el portaobjectes i afegiu ben estirades una o dos fulla de les diferents plantes.</a:t>
            </a:r>
          </a:p>
          <a:p>
            <a:pPr marL="342900" indent="-342900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Poseu el cobreobjectes </a:t>
            </a:r>
          </a:p>
          <a:p>
            <a:pPr marL="342900" indent="-342900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Ja podeu mirar al microscopi. </a:t>
            </a:r>
          </a:p>
          <a:p>
            <a:pPr marL="342900" indent="-342900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Feu l</a:t>
            </a:r>
            <a:r>
              <a:rPr lang="ca-ES" sz="1400" b="1">
                <a:latin typeface="Gill Sans MT" pitchFamily="34" charset="0"/>
              </a:rPr>
              <a:t>’observació</a:t>
            </a:r>
            <a:r>
              <a:rPr lang="ca-ES" sz="1400">
                <a:latin typeface="Gill Sans MT" pitchFamily="34" charset="0"/>
              </a:rPr>
              <a:t> al microscopi, </a:t>
            </a:r>
            <a:r>
              <a:rPr lang="ca-ES" sz="1400" b="1">
                <a:latin typeface="Gill Sans MT" pitchFamily="34" charset="0"/>
              </a:rPr>
              <a:t>dibuixeu</a:t>
            </a:r>
            <a:r>
              <a:rPr lang="ca-ES" sz="1400">
                <a:latin typeface="Gill Sans MT" pitchFamily="34" charset="0"/>
              </a:rPr>
              <a:t> i </a:t>
            </a:r>
            <a:r>
              <a:rPr lang="ca-ES" sz="1400" b="1">
                <a:latin typeface="Gill Sans MT" pitchFamily="34" charset="0"/>
              </a:rPr>
              <a:t>feu fotos</a:t>
            </a:r>
            <a:r>
              <a:rPr lang="ca-ES" sz="1400">
                <a:latin typeface="Gill Sans MT" pitchFamily="34" charset="0"/>
              </a:rPr>
              <a:t> del que veieu a l’augment que cregueu més adequat. </a:t>
            </a:r>
          </a:p>
          <a:p>
            <a:pPr marL="342900" indent="-342900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400">
              <a:latin typeface="Gill Sans MT" pitchFamily="34" charset="0"/>
            </a:endParaRPr>
          </a:p>
        </p:txBody>
      </p:sp>
      <p:sp>
        <p:nvSpPr>
          <p:cNvPr id="34820" name="2 Marcador de contenido"/>
          <p:cNvSpPr>
            <a:spLocks/>
          </p:cNvSpPr>
          <p:nvPr/>
        </p:nvSpPr>
        <p:spPr bwMode="auto">
          <a:xfrm>
            <a:off x="3348038" y="1844675"/>
            <a:ext cx="3527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Disseny experimental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1900" b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Utillatge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Plantes aquàtiques: Elodea, molses, etc,...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Agulla emmanegada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Aigua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Pinces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Paper de filtre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Comptagotes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Portaobjectes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Cobreobjectes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Microscopi </a:t>
            </a:r>
          </a:p>
        </p:txBody>
      </p:sp>
      <p:sp>
        <p:nvSpPr>
          <p:cNvPr id="34821" name="2 Marcador de contenido"/>
          <p:cNvSpPr>
            <a:spLocks/>
          </p:cNvSpPr>
          <p:nvPr/>
        </p:nvSpPr>
        <p:spPr bwMode="auto">
          <a:xfrm>
            <a:off x="611188" y="1196975"/>
            <a:ext cx="7788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dirty="0">
                <a:solidFill>
                  <a:srgbClr val="49C349"/>
                </a:solidFill>
                <a:latin typeface="Gill Sans MT" pitchFamily="34" charset="0"/>
              </a:rPr>
              <a:t>Podríem provar amb molts éssers vius, però us proposem fer-ho amb les plantes aquàtiques i molses que teniu damunt de la taula. </a:t>
            </a:r>
            <a:endParaRPr lang="ca-ES" dirty="0">
              <a:solidFill>
                <a:srgbClr val="FF9900"/>
              </a:solidFill>
              <a:latin typeface="Gill Sans MT" pitchFamily="34" charset="0"/>
            </a:endParaRPr>
          </a:p>
        </p:txBody>
      </p:sp>
      <p:pic>
        <p:nvPicPr>
          <p:cNvPr id="34822" name="Picture 29" descr="Wasserp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844675"/>
            <a:ext cx="15621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2" descr="procediment Elod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844675"/>
            <a:ext cx="20081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D75E0E4-46C3-45D4-8C9E-BE69A39C387A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(4) </a:t>
            </a:r>
            <a:br>
              <a:rPr lang="ca-ES" dirty="0"/>
            </a:br>
            <a:r>
              <a:rPr lang="ca-ES" sz="2400" dirty="0">
                <a:solidFill>
                  <a:srgbClr val="49C349"/>
                </a:solidFill>
              </a:rPr>
              <a:t>Les plantes</a:t>
            </a:r>
          </a:p>
        </p:txBody>
      </p:sp>
    </p:spTree>
    <p:extLst>
      <p:ext uri="{BB962C8B-B14F-4D97-AF65-F5344CB8AC3E}">
        <p14:creationId xmlns:p14="http://schemas.microsoft.com/office/powerpoint/2010/main" val="79518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CuadroTexto"/>
          <p:cNvSpPr txBox="1">
            <a:spLocks noChangeArrowheads="1"/>
          </p:cNvSpPr>
          <p:nvPr/>
        </p:nvSpPr>
        <p:spPr bwMode="auto">
          <a:xfrm>
            <a:off x="611188" y="5594350"/>
            <a:ext cx="242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>
                <a:latin typeface="Tw Cen MT" pitchFamily="34" charset="0"/>
              </a:rPr>
              <a:t>Num. Augments</a:t>
            </a:r>
            <a:r>
              <a:rPr lang="ca-ES" sz="1200" i="1">
                <a:latin typeface="Tw Cen MT" pitchFamily="34" charset="0"/>
              </a:rPr>
              <a:t>: ____________</a:t>
            </a:r>
          </a:p>
        </p:txBody>
      </p:sp>
      <p:sp>
        <p:nvSpPr>
          <p:cNvPr id="35843" name="8 CuadroTexto"/>
          <p:cNvSpPr txBox="1">
            <a:spLocks noChangeArrowheads="1"/>
          </p:cNvSpPr>
          <p:nvPr/>
        </p:nvSpPr>
        <p:spPr bwMode="auto">
          <a:xfrm>
            <a:off x="6896100" y="3392488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Conclusions</a:t>
            </a:r>
          </a:p>
        </p:txBody>
      </p:sp>
      <p:sp>
        <p:nvSpPr>
          <p:cNvPr id="35844" name="9 CuadroTexto"/>
          <p:cNvSpPr txBox="1">
            <a:spLocks noChangeArrowheads="1"/>
          </p:cNvSpPr>
          <p:nvPr/>
        </p:nvSpPr>
        <p:spPr bwMode="auto">
          <a:xfrm>
            <a:off x="3727450" y="342900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Argumentació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063875" y="3571875"/>
            <a:ext cx="357188" cy="21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2" name="11 Flecha derecha"/>
          <p:cNvSpPr>
            <a:spLocks noChangeArrowheads="1"/>
          </p:cNvSpPr>
          <p:nvPr/>
        </p:nvSpPr>
        <p:spPr bwMode="auto">
          <a:xfrm>
            <a:off x="6372225" y="3517900"/>
            <a:ext cx="357188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847" name="8 CuadroTexto"/>
          <p:cNvSpPr txBox="1">
            <a:spLocks noChangeArrowheads="1"/>
          </p:cNvSpPr>
          <p:nvPr/>
        </p:nvSpPr>
        <p:spPr bwMode="auto">
          <a:xfrm>
            <a:off x="539750" y="2108200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Observació dels resultats, anàlisi i discussió</a:t>
            </a:r>
          </a:p>
        </p:txBody>
      </p:sp>
      <p:sp>
        <p:nvSpPr>
          <p:cNvPr id="35848" name="Rectangle 11"/>
          <p:cNvSpPr>
            <a:spLocks/>
          </p:cNvSpPr>
          <p:nvPr/>
        </p:nvSpPr>
        <p:spPr bwMode="auto">
          <a:xfrm>
            <a:off x="3276600" y="3789363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ca-ES" sz="1500">
              <a:latin typeface="Gill Sans MT" pitchFamily="34" charset="0"/>
            </a:endParaRP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Quines estructures has pogut observar? Quina és la seva funció?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A quin domini i regne pertanyen el éssers vius que has observat.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Feu una taula amb les estructures observades i les que no heu pogut observar al microscopi. </a:t>
            </a:r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563563" y="25654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539750" y="1303338"/>
            <a:ext cx="8135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tabLst>
                <a:tab pos="269875" algn="l"/>
              </a:tabLst>
            </a:pPr>
            <a:r>
              <a:rPr lang="ca-ES" sz="1400"/>
              <a:t>Feu una descripció de la tècnica utilitzada analitzant el perquè.  Exemple: Per què hem utilitzat aquest ésser viu o teixit? com i perquè hem fixat la mostra? per què hem tenyit amb el colorant?  per què rentem?  per què cal estendre el teixit? problemes amb què us heu trobat, etc….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0B9D4D3-1C3E-494A-9E5D-6413C21141C1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(4) </a:t>
            </a:r>
            <a:br>
              <a:rPr lang="ca-ES" dirty="0"/>
            </a:br>
            <a:r>
              <a:rPr lang="ca-ES" sz="2400" dirty="0">
                <a:solidFill>
                  <a:srgbClr val="49C349"/>
                </a:solidFill>
              </a:rPr>
              <a:t>Les plantes</a:t>
            </a:r>
          </a:p>
        </p:txBody>
      </p:sp>
    </p:spTree>
    <p:extLst>
      <p:ext uri="{BB962C8B-B14F-4D97-AF65-F5344CB8AC3E}">
        <p14:creationId xmlns:p14="http://schemas.microsoft.com/office/powerpoint/2010/main" val="39915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Marcador de contenido"/>
          <p:cNvSpPr>
            <a:spLocks/>
          </p:cNvSpPr>
          <p:nvPr/>
        </p:nvSpPr>
        <p:spPr bwMode="auto">
          <a:xfrm>
            <a:off x="611188" y="4437063"/>
            <a:ext cx="79930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sz="1900" b="1" dirty="0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Procediment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Feu talls molt prims de la patata (d’uns 3x3 </a:t>
            </a:r>
            <a:r>
              <a:rPr lang="ca-ES" sz="1700" dirty="0" err="1">
                <a:latin typeface="Gill Sans MT" pitchFamily="34" charset="0"/>
              </a:rPr>
              <a:t>milímetres</a:t>
            </a:r>
            <a:r>
              <a:rPr lang="ca-ES" sz="1700" dirty="0">
                <a:latin typeface="Gill Sans MT" pitchFamily="34" charset="0"/>
              </a:rPr>
              <a:t> i menys d’1mm de gruix).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Tenyiu-los amb </a:t>
            </a:r>
            <a:r>
              <a:rPr lang="ca-ES" sz="1700" dirty="0" err="1">
                <a:latin typeface="Gill Sans MT" pitchFamily="34" charset="0"/>
              </a:rPr>
              <a:t>lugol</a:t>
            </a:r>
            <a:endParaRPr lang="ca-ES" sz="1700" dirty="0">
              <a:latin typeface="Gill Sans MT" pitchFamily="34" charset="0"/>
            </a:endParaRP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Renteu </a:t>
            </a:r>
            <a:r>
              <a:rPr lang="ca-ES" sz="1700" dirty="0" err="1">
                <a:latin typeface="Gill Sans MT" pitchFamily="34" charset="0"/>
              </a:rPr>
              <a:t>l’excès</a:t>
            </a:r>
            <a:r>
              <a:rPr lang="ca-ES" sz="1700" dirty="0">
                <a:latin typeface="Gill Sans MT" pitchFamily="34" charset="0"/>
              </a:rPr>
              <a:t> de colorant amb aigua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Poseu una gota d’aigua en el </a:t>
            </a:r>
            <a:r>
              <a:rPr lang="ca-ES" sz="1700" dirty="0" err="1">
                <a:latin typeface="Gill Sans MT" pitchFamily="34" charset="0"/>
              </a:rPr>
              <a:t>portaobjecte</a:t>
            </a:r>
            <a:r>
              <a:rPr lang="ca-ES" sz="1700" dirty="0">
                <a:latin typeface="Gill Sans MT" pitchFamily="34" charset="0"/>
              </a:rPr>
              <a:t> i afegiu el tall de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Poseu un cobreobjectes.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Feu l</a:t>
            </a:r>
            <a:r>
              <a:rPr lang="ca-ES" sz="1700" b="1" dirty="0">
                <a:latin typeface="Gill Sans MT" pitchFamily="34" charset="0"/>
              </a:rPr>
              <a:t>’observació</a:t>
            </a:r>
            <a:r>
              <a:rPr lang="ca-ES" sz="1700" dirty="0">
                <a:latin typeface="Gill Sans MT" pitchFamily="34" charset="0"/>
              </a:rPr>
              <a:t> al microscopi, </a:t>
            </a:r>
            <a:r>
              <a:rPr lang="ca-ES" sz="1700" b="1" dirty="0">
                <a:latin typeface="Gill Sans MT" pitchFamily="34" charset="0"/>
              </a:rPr>
              <a:t>dibuixeu</a:t>
            </a:r>
            <a:r>
              <a:rPr lang="ca-ES" sz="1700" dirty="0">
                <a:latin typeface="Gill Sans MT" pitchFamily="34" charset="0"/>
              </a:rPr>
              <a:t> i feu fotos del que veieu a l’augment que cregueu més adequat.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700" dirty="0">
              <a:latin typeface="Gill Sans MT" pitchFamily="34" charset="0"/>
            </a:endParaRPr>
          </a:p>
        </p:txBody>
      </p:sp>
      <p:sp>
        <p:nvSpPr>
          <p:cNvPr id="36867" name="2 Marcador de contenido"/>
          <p:cNvSpPr>
            <a:spLocks/>
          </p:cNvSpPr>
          <p:nvPr/>
        </p:nvSpPr>
        <p:spPr bwMode="auto">
          <a:xfrm>
            <a:off x="4356100" y="1700213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2000" b="1" dirty="0" err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Disseny</a:t>
            </a:r>
            <a:r>
              <a:rPr lang="es-ES" sz="2000" b="1" dirty="0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 experimental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1900" b="1" dirty="0" err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Utillatge</a:t>
            </a:r>
            <a:endParaRPr lang="es-ES" sz="1900" b="1" dirty="0">
              <a:solidFill>
                <a:srgbClr val="674F23"/>
              </a:solidFill>
              <a:latin typeface="Gill Sans MT" pitchFamily="34" charset="0"/>
              <a:cs typeface="Aharoni" pitchFamily="2" charset="-79"/>
            </a:endParaRP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Patata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Bisturí o ganivet.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Agulla emmanegada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 err="1">
                <a:latin typeface="Gill Sans MT" pitchFamily="34" charset="0"/>
              </a:rPr>
              <a:t>Lugol</a:t>
            </a:r>
            <a:r>
              <a:rPr lang="ca-ES" sz="1700" dirty="0">
                <a:latin typeface="Gill Sans MT" pitchFamily="34" charset="0"/>
              </a:rPr>
              <a:t> o Iode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Aigua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Comptagotes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Portaobjectes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Cobreobjectes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 dirty="0">
                <a:latin typeface="Gill Sans MT" pitchFamily="34" charset="0"/>
              </a:rPr>
              <a:t>Microscopi </a:t>
            </a:r>
          </a:p>
        </p:txBody>
      </p:sp>
      <p:sp>
        <p:nvSpPr>
          <p:cNvPr id="36868" name="2 Marcador de contenido"/>
          <p:cNvSpPr>
            <a:spLocks/>
          </p:cNvSpPr>
          <p:nvPr/>
        </p:nvSpPr>
        <p:spPr bwMode="auto">
          <a:xfrm>
            <a:off x="611188" y="1196975"/>
            <a:ext cx="7788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>
                <a:solidFill>
                  <a:srgbClr val="49C349"/>
                </a:solidFill>
                <a:latin typeface="Gill Sans MT" pitchFamily="34" charset="0"/>
              </a:rPr>
              <a:t>Podríem provar amb molts éssers vius, però us proposem fer-ho amb la patata que teniu damunt de la taula. </a:t>
            </a:r>
            <a:endParaRPr lang="ca-ES">
              <a:solidFill>
                <a:srgbClr val="FF9900"/>
              </a:solidFill>
              <a:latin typeface="Gill Sans MT" pitchFamily="34" charset="0"/>
            </a:endParaRPr>
          </a:p>
        </p:txBody>
      </p:sp>
      <p:pic>
        <p:nvPicPr>
          <p:cNvPr id="36869" name="Picture 33" descr="220px-Patata_Kenneb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89138"/>
            <a:ext cx="2520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7FD62D0-C970-4813-9F70-BA6C0BFE2369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(4) </a:t>
            </a:r>
            <a:br>
              <a:rPr lang="ca-ES" dirty="0"/>
            </a:br>
            <a:r>
              <a:rPr lang="ca-ES" sz="2400" dirty="0">
                <a:solidFill>
                  <a:srgbClr val="49C349"/>
                </a:solidFill>
              </a:rPr>
              <a:t>Les plantes</a:t>
            </a:r>
          </a:p>
        </p:txBody>
      </p:sp>
    </p:spTree>
    <p:extLst>
      <p:ext uri="{BB962C8B-B14F-4D97-AF65-F5344CB8AC3E}">
        <p14:creationId xmlns:p14="http://schemas.microsoft.com/office/powerpoint/2010/main" val="129574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ninos-mucha-panza-L-K70TH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557" y="2029305"/>
            <a:ext cx="2041525" cy="2708275"/>
          </a:xfrm>
          <a:prstGeom prst="rect">
            <a:avLst/>
          </a:prstGeom>
          <a:noFill/>
        </p:spPr>
      </p:pic>
      <p:sp>
        <p:nvSpPr>
          <p:cNvPr id="26625" name="1 Título"/>
          <p:cNvSpPr>
            <a:spLocks noGrp="1"/>
          </p:cNvSpPr>
          <p:nvPr>
            <p:ph type="title" idx="4294967295"/>
          </p:nvPr>
        </p:nvSpPr>
        <p:spPr>
          <a:xfrm>
            <a:off x="457199" y="596982"/>
            <a:ext cx="8229600" cy="990600"/>
          </a:xfrm>
        </p:spPr>
        <p:txBody>
          <a:bodyPr/>
          <a:lstStyle/>
          <a:p>
            <a:pPr eaLnBrk="1" hangingPunct="1"/>
            <a:br>
              <a:rPr lang="ca-ES" sz="2600" dirty="0">
                <a:solidFill>
                  <a:srgbClr val="7030A0"/>
                </a:solidFill>
              </a:rPr>
            </a:br>
            <a:br>
              <a:rPr lang="ca-ES" sz="2600" dirty="0">
                <a:solidFill>
                  <a:srgbClr val="7030A0"/>
                </a:solidFill>
              </a:rPr>
            </a:br>
            <a:r>
              <a:rPr lang="ca-ES" sz="2600" dirty="0">
                <a:solidFill>
                  <a:srgbClr val="7030A0"/>
                </a:solidFill>
              </a:rPr>
              <a:t>Tots els éssers vius estan formats per cèl·lules?</a:t>
            </a:r>
            <a:br>
              <a:rPr lang="ca-ES" sz="2600" dirty="0">
                <a:solidFill>
                  <a:srgbClr val="7030A0"/>
                </a:solidFill>
              </a:rPr>
            </a:br>
            <a:r>
              <a:rPr lang="ca-ES" sz="2600" dirty="0">
                <a:solidFill>
                  <a:srgbClr val="7030A0"/>
                </a:solidFill>
              </a:rPr>
              <a:t>Podrem observar i interpretar cèl·lules de diferents éssers vius?</a:t>
            </a:r>
          </a:p>
        </p:txBody>
      </p:sp>
      <p:sp>
        <p:nvSpPr>
          <p:cNvPr id="26627" name="2 Marcador de contenido"/>
          <p:cNvSpPr>
            <a:spLocks/>
          </p:cNvSpPr>
          <p:nvPr/>
        </p:nvSpPr>
        <p:spPr bwMode="auto">
          <a:xfrm>
            <a:off x="677862" y="1653517"/>
            <a:ext cx="7788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2000" dirty="0" err="1">
                <a:latin typeface="Gill Sans MT" pitchFamily="34" charset="0"/>
              </a:rPr>
              <a:t>Anem</a:t>
            </a:r>
            <a:r>
              <a:rPr lang="es-ES" sz="2000" dirty="0">
                <a:latin typeface="Gill Sans MT" pitchFamily="34" charset="0"/>
              </a:rPr>
              <a:t> a </a:t>
            </a:r>
            <a:r>
              <a:rPr lang="es-ES" sz="2000" dirty="0" err="1">
                <a:latin typeface="Gill Sans MT" pitchFamily="34" charset="0"/>
              </a:rPr>
              <a:t>esbrinar-ho</a:t>
            </a:r>
            <a:r>
              <a:rPr lang="es-ES" sz="2000" dirty="0">
                <a:latin typeface="Gill Sans MT" pitchFamily="34" charset="0"/>
              </a:rPr>
              <a:t>!</a:t>
            </a:r>
            <a:endParaRPr lang="ca-ES" sz="2000" dirty="0">
              <a:latin typeface="Gill Sans MT" pitchFamily="34" charset="0"/>
            </a:endParaRPr>
          </a:p>
        </p:txBody>
      </p:sp>
      <p:pic>
        <p:nvPicPr>
          <p:cNvPr id="26628" name="Picture 29" descr="Wasserp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32743"/>
            <a:ext cx="2592536" cy="358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7" descr="image108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4199340"/>
            <a:ext cx="2637509" cy="198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cebol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9011" y="1955391"/>
            <a:ext cx="2454185" cy="245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 descr="estylonychiacuatromt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2" y="4581525"/>
            <a:ext cx="2376685" cy="177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08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5 CuadroTexto"/>
          <p:cNvSpPr txBox="1">
            <a:spLocks noChangeArrowheads="1"/>
          </p:cNvSpPr>
          <p:nvPr/>
        </p:nvSpPr>
        <p:spPr bwMode="auto">
          <a:xfrm>
            <a:off x="611188" y="5594350"/>
            <a:ext cx="242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>
                <a:latin typeface="Tw Cen MT" pitchFamily="34" charset="0"/>
              </a:rPr>
              <a:t>Num. Augments</a:t>
            </a:r>
            <a:r>
              <a:rPr lang="ca-ES" sz="1200" i="1">
                <a:latin typeface="Tw Cen MT" pitchFamily="34" charset="0"/>
              </a:rPr>
              <a:t>: ____________</a:t>
            </a:r>
          </a:p>
        </p:txBody>
      </p:sp>
      <p:sp>
        <p:nvSpPr>
          <p:cNvPr id="37891" name="8 CuadroTexto"/>
          <p:cNvSpPr txBox="1">
            <a:spLocks noChangeArrowheads="1"/>
          </p:cNvSpPr>
          <p:nvPr/>
        </p:nvSpPr>
        <p:spPr bwMode="auto">
          <a:xfrm>
            <a:off x="6896100" y="3392488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Conclusions</a:t>
            </a:r>
          </a:p>
        </p:txBody>
      </p:sp>
      <p:sp>
        <p:nvSpPr>
          <p:cNvPr id="37892" name="9 CuadroTexto"/>
          <p:cNvSpPr txBox="1">
            <a:spLocks noChangeArrowheads="1"/>
          </p:cNvSpPr>
          <p:nvPr/>
        </p:nvSpPr>
        <p:spPr bwMode="auto">
          <a:xfrm>
            <a:off x="3727450" y="342900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Argumentació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063875" y="3571875"/>
            <a:ext cx="357188" cy="21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2" name="11 Flecha derecha"/>
          <p:cNvSpPr>
            <a:spLocks noChangeArrowheads="1"/>
          </p:cNvSpPr>
          <p:nvPr/>
        </p:nvSpPr>
        <p:spPr bwMode="auto">
          <a:xfrm>
            <a:off x="6372225" y="3517900"/>
            <a:ext cx="357188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895" name="8 CuadroTexto"/>
          <p:cNvSpPr txBox="1">
            <a:spLocks noChangeArrowheads="1"/>
          </p:cNvSpPr>
          <p:nvPr/>
        </p:nvSpPr>
        <p:spPr bwMode="auto">
          <a:xfrm>
            <a:off x="539750" y="2108200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Observació dels resultats, anàlisi i discussió</a:t>
            </a:r>
          </a:p>
        </p:txBody>
      </p:sp>
      <p:sp>
        <p:nvSpPr>
          <p:cNvPr id="37896" name="Rectangle 11"/>
          <p:cNvSpPr>
            <a:spLocks/>
          </p:cNvSpPr>
          <p:nvPr/>
        </p:nvSpPr>
        <p:spPr bwMode="auto">
          <a:xfrm>
            <a:off x="3276600" y="3789363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ca-ES" sz="1500">
              <a:latin typeface="Gill Sans MT" pitchFamily="34" charset="0"/>
            </a:endParaRP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Quines estructures has pogut observar? Quina és la seva funció?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A quin domini i regne pertanyen el éssers vius que has observat.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Feu una taula amb les estructures observades i les que no heu pogut observar al microscopi. </a:t>
            </a:r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563563" y="25654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539750" y="1299131"/>
            <a:ext cx="81359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tabLst>
                <a:tab pos="269875" algn="l"/>
              </a:tabLst>
            </a:pPr>
            <a:r>
              <a:rPr lang="ca-ES" sz="1400" dirty="0"/>
              <a:t>Feu una descripció de la tècnica utilitzada analitzant el perquè.  Exemple: Per què hem utilitzat aquest ésser viu o teixit? per què cal fer talls molt prims? per què hem tenyit amb el colorant?  per què rentem?  per què cal estendre el teixit? problemes amb què us heu trobat, </a:t>
            </a:r>
            <a:r>
              <a:rPr lang="ca-ES" sz="1400" dirty="0" err="1"/>
              <a:t>etc</a:t>
            </a:r>
            <a:r>
              <a:rPr lang="ca-ES" sz="1400" dirty="0"/>
              <a:t>….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0D94BA6-1FA7-433A-BD6E-CE8F20124982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(4) </a:t>
            </a:r>
            <a:br>
              <a:rPr lang="ca-ES" dirty="0"/>
            </a:br>
            <a:r>
              <a:rPr lang="ca-ES" sz="2400" dirty="0">
                <a:solidFill>
                  <a:srgbClr val="49C349"/>
                </a:solidFill>
              </a:rPr>
              <a:t>Les plantes</a:t>
            </a:r>
          </a:p>
        </p:txBody>
      </p:sp>
    </p:spTree>
    <p:extLst>
      <p:ext uri="{BB962C8B-B14F-4D97-AF65-F5344CB8AC3E}">
        <p14:creationId xmlns:p14="http://schemas.microsoft.com/office/powerpoint/2010/main" val="147031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/>
          </p:cNvSpPr>
          <p:nvPr/>
        </p:nvSpPr>
        <p:spPr bwMode="auto">
          <a:xfrm>
            <a:off x="611188" y="4437063"/>
            <a:ext cx="79930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sz="1900" b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Procediment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Agafeu l’epidermis de l’interior de les diferents capes de la ceba.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Talleu dos trossos de 5x5 mm aproximadament.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Poseu-los en un vidre de rellotge o placa de petri o ...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Tenyiu amb el colorant.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Renteu amb aigua fins que no surti colorant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700">
                <a:latin typeface="Gill Sans MT" pitchFamily="34" charset="0"/>
              </a:rPr>
              <a:t>Feu l</a:t>
            </a:r>
            <a:r>
              <a:rPr lang="ca-ES" sz="1700" b="1">
                <a:latin typeface="Gill Sans MT" pitchFamily="34" charset="0"/>
              </a:rPr>
              <a:t>’observació</a:t>
            </a:r>
            <a:r>
              <a:rPr lang="ca-ES" sz="1700">
                <a:latin typeface="Gill Sans MT" pitchFamily="34" charset="0"/>
              </a:rPr>
              <a:t> al microscopi, </a:t>
            </a:r>
            <a:r>
              <a:rPr lang="ca-ES" sz="1700" b="1">
                <a:latin typeface="Gill Sans MT" pitchFamily="34" charset="0"/>
              </a:rPr>
              <a:t>dibuixeu</a:t>
            </a:r>
            <a:r>
              <a:rPr lang="ca-ES" sz="1700">
                <a:latin typeface="Gill Sans MT" pitchFamily="34" charset="0"/>
              </a:rPr>
              <a:t> i </a:t>
            </a:r>
            <a:r>
              <a:rPr lang="ca-ES" sz="1700" b="1">
                <a:latin typeface="Gill Sans MT" pitchFamily="34" charset="0"/>
              </a:rPr>
              <a:t>feu fotos</a:t>
            </a:r>
            <a:r>
              <a:rPr lang="ca-ES" sz="1700">
                <a:latin typeface="Gill Sans MT" pitchFamily="34" charset="0"/>
              </a:rPr>
              <a:t> del que veieu a l’augment que cregueu més adequat. </a:t>
            </a:r>
          </a:p>
          <a:p>
            <a:pPr marL="319088" indent="-319088" algn="justLow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700">
              <a:latin typeface="Gill Sans MT" pitchFamily="34" charset="0"/>
            </a:endParaRPr>
          </a:p>
        </p:txBody>
      </p:sp>
      <p:sp>
        <p:nvSpPr>
          <p:cNvPr id="38915" name="2 Marcador de contenido"/>
          <p:cNvSpPr>
            <a:spLocks/>
          </p:cNvSpPr>
          <p:nvPr/>
        </p:nvSpPr>
        <p:spPr bwMode="auto">
          <a:xfrm>
            <a:off x="3492500" y="1628775"/>
            <a:ext cx="5327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Disseny experimental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s-ES" sz="1900" b="1">
                <a:solidFill>
                  <a:srgbClr val="674F23"/>
                </a:solidFill>
                <a:latin typeface="Gill Sans MT" pitchFamily="34" charset="0"/>
                <a:cs typeface="Aharoni" pitchFamily="2" charset="-79"/>
              </a:rPr>
              <a:t>Utillatge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Ceba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Agulla emmanegada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Bisturí o ganivet o tisores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Vidre de rellotge, placa de petri o qualsevol recipient pla i petit.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Colorant: verd brillant, blau de metilè o colorants alimentaris.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Aigua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Vidre de rellotge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Comptagotes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Portaobjectes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Cobreobjectes </a:t>
            </a:r>
          </a:p>
          <a:p>
            <a:pPr marL="319088" indent="-319088"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400">
                <a:latin typeface="Gill Sans MT" pitchFamily="34" charset="0"/>
              </a:rPr>
              <a:t>Microscopi </a:t>
            </a:r>
          </a:p>
        </p:txBody>
      </p:sp>
      <p:sp>
        <p:nvSpPr>
          <p:cNvPr id="38916" name="2 Marcador de contenido"/>
          <p:cNvSpPr>
            <a:spLocks/>
          </p:cNvSpPr>
          <p:nvPr/>
        </p:nvSpPr>
        <p:spPr bwMode="auto">
          <a:xfrm>
            <a:off x="611188" y="1196975"/>
            <a:ext cx="7788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>
                <a:solidFill>
                  <a:srgbClr val="49C349"/>
                </a:solidFill>
                <a:latin typeface="Gill Sans MT" pitchFamily="34" charset="0"/>
              </a:rPr>
              <a:t>Podríem provar amb molts éssers vius, però us proposem fer-ho amb la ceba que teniu damunt de la taula. </a:t>
            </a:r>
            <a:endParaRPr lang="ca-ES">
              <a:solidFill>
                <a:srgbClr val="FF9900"/>
              </a:solidFill>
              <a:latin typeface="Gill Sans MT" pitchFamily="34" charset="0"/>
            </a:endParaRPr>
          </a:p>
        </p:txBody>
      </p:sp>
      <p:pic>
        <p:nvPicPr>
          <p:cNvPr id="38917" name="Picture 13" descr="cebo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16113"/>
            <a:ext cx="24495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DAEF324-5C7F-4A82-9EF3-9DDB79F0A646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(4) </a:t>
            </a:r>
            <a:br>
              <a:rPr lang="ca-ES" dirty="0"/>
            </a:br>
            <a:r>
              <a:rPr lang="ca-ES" sz="2400" dirty="0">
                <a:solidFill>
                  <a:srgbClr val="49C349"/>
                </a:solidFill>
              </a:rPr>
              <a:t>Les plantes</a:t>
            </a:r>
          </a:p>
        </p:txBody>
      </p:sp>
    </p:spTree>
    <p:extLst>
      <p:ext uri="{BB962C8B-B14F-4D97-AF65-F5344CB8AC3E}">
        <p14:creationId xmlns:p14="http://schemas.microsoft.com/office/powerpoint/2010/main" val="1677150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CuadroTexto"/>
          <p:cNvSpPr txBox="1">
            <a:spLocks noChangeArrowheads="1"/>
          </p:cNvSpPr>
          <p:nvPr/>
        </p:nvSpPr>
        <p:spPr bwMode="auto">
          <a:xfrm>
            <a:off x="611188" y="5594350"/>
            <a:ext cx="242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>
                <a:latin typeface="Tw Cen MT" pitchFamily="34" charset="0"/>
              </a:rPr>
              <a:t>Num. Augments</a:t>
            </a:r>
            <a:r>
              <a:rPr lang="ca-ES" sz="1200" i="1">
                <a:latin typeface="Tw Cen MT" pitchFamily="34" charset="0"/>
              </a:rPr>
              <a:t>: ____________</a:t>
            </a:r>
          </a:p>
        </p:txBody>
      </p:sp>
      <p:sp>
        <p:nvSpPr>
          <p:cNvPr id="39939" name="8 CuadroTexto"/>
          <p:cNvSpPr txBox="1">
            <a:spLocks noChangeArrowheads="1"/>
          </p:cNvSpPr>
          <p:nvPr/>
        </p:nvSpPr>
        <p:spPr bwMode="auto">
          <a:xfrm>
            <a:off x="6896100" y="3392488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Conclusions</a:t>
            </a:r>
          </a:p>
        </p:txBody>
      </p:sp>
      <p:sp>
        <p:nvSpPr>
          <p:cNvPr id="39940" name="9 CuadroTexto"/>
          <p:cNvSpPr txBox="1">
            <a:spLocks noChangeArrowheads="1"/>
          </p:cNvSpPr>
          <p:nvPr/>
        </p:nvSpPr>
        <p:spPr bwMode="auto">
          <a:xfrm>
            <a:off x="3727450" y="342900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Argumentació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063875" y="3571875"/>
            <a:ext cx="357188" cy="21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2" name="11 Flecha derecha"/>
          <p:cNvSpPr>
            <a:spLocks noChangeArrowheads="1"/>
          </p:cNvSpPr>
          <p:nvPr/>
        </p:nvSpPr>
        <p:spPr bwMode="auto">
          <a:xfrm>
            <a:off x="6372225" y="3517900"/>
            <a:ext cx="357188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943" name="8 CuadroTexto"/>
          <p:cNvSpPr txBox="1">
            <a:spLocks noChangeArrowheads="1"/>
          </p:cNvSpPr>
          <p:nvPr/>
        </p:nvSpPr>
        <p:spPr bwMode="auto">
          <a:xfrm>
            <a:off x="539750" y="2108200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 dirty="0">
                <a:solidFill>
                  <a:srgbClr val="A17C36"/>
                </a:solidFill>
                <a:latin typeface="Gill Sans MT" pitchFamily="34" charset="0"/>
                <a:cs typeface="Aharoni" pitchFamily="2" charset="-79"/>
              </a:rPr>
              <a:t>Observació dels resultats, anàlisi i discussió</a:t>
            </a:r>
          </a:p>
        </p:txBody>
      </p:sp>
      <p:sp>
        <p:nvSpPr>
          <p:cNvPr id="39944" name="Rectangle 11"/>
          <p:cNvSpPr>
            <a:spLocks/>
          </p:cNvSpPr>
          <p:nvPr/>
        </p:nvSpPr>
        <p:spPr bwMode="auto">
          <a:xfrm>
            <a:off x="3276600" y="3789363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ca-ES" sz="1500">
              <a:latin typeface="Gill Sans MT" pitchFamily="34" charset="0"/>
            </a:endParaRP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Quines estructures has pogut observar? Quina és la seva funció?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A quin domini i regne pertanyen el éssers vius que has observat.</a:t>
            </a:r>
          </a:p>
          <a:p>
            <a:pPr marL="273050" indent="-273050" algn="justLow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latin typeface="Gill Sans MT" pitchFamily="34" charset="0"/>
              </a:rPr>
              <a:t>Feu una taula amb les estructures observades i les que no heu pogut observar al microscopi. </a:t>
            </a: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563563" y="25654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9946" name="Rectangle 13"/>
          <p:cNvSpPr>
            <a:spLocks noChangeArrowheads="1"/>
          </p:cNvSpPr>
          <p:nvPr/>
        </p:nvSpPr>
        <p:spPr bwMode="auto">
          <a:xfrm>
            <a:off x="539750" y="1299131"/>
            <a:ext cx="81359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tabLst>
                <a:tab pos="269875" algn="l"/>
              </a:tabLst>
            </a:pPr>
            <a:r>
              <a:rPr lang="ca-ES" sz="1400" dirty="0"/>
              <a:t>Feu una descripció de la tècnica utilitzada analitzant el perquè.  Exemple: Per què hem utilitzat aquest ésser viu o teixit? per què hem tenyit amb el colorant?  per què rentem? problemes amb què us heu trobat, </a:t>
            </a:r>
            <a:r>
              <a:rPr lang="ca-ES" sz="1400" dirty="0" err="1"/>
              <a:t>etc</a:t>
            </a:r>
            <a:r>
              <a:rPr lang="ca-ES" sz="1400" dirty="0"/>
              <a:t>….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168354C-1AFF-49CA-B6A8-5978E16B6893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(4) </a:t>
            </a:r>
            <a:br>
              <a:rPr lang="ca-ES" dirty="0"/>
            </a:br>
            <a:r>
              <a:rPr lang="ca-ES" sz="2400" dirty="0">
                <a:solidFill>
                  <a:srgbClr val="FA9500"/>
                </a:solidFill>
              </a:rPr>
              <a:t>Les plantes</a:t>
            </a:r>
          </a:p>
        </p:txBody>
      </p:sp>
    </p:spTree>
    <p:extLst>
      <p:ext uri="{BB962C8B-B14F-4D97-AF65-F5344CB8AC3E}">
        <p14:creationId xmlns:p14="http://schemas.microsoft.com/office/powerpoint/2010/main" val="2710768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38032"/>
              </p:ext>
            </p:extLst>
          </p:nvPr>
        </p:nvGraphicFramePr>
        <p:xfrm>
          <a:off x="539552" y="548680"/>
          <a:ext cx="8208912" cy="577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425">
                <a:tc>
                  <a:txBody>
                    <a:bodyPr/>
                    <a:lstStyle/>
                    <a:p>
                      <a:pPr algn="ctr"/>
                      <a:endParaRPr lang="ca-ES" sz="1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Imatges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Hem vist...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No</a:t>
                      </a:r>
                      <a:r>
                        <a:rPr lang="ca-ES" baseline="0" dirty="0"/>
                        <a:t> </a:t>
                      </a:r>
                      <a:r>
                        <a:rPr lang="ca-ES" dirty="0"/>
                        <a:t>hem vist...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/>
                        <a:t>PROCARIOTES</a:t>
                      </a:r>
                    </a:p>
                    <a:p>
                      <a:pPr algn="ctr"/>
                      <a:endParaRPr lang="ca-ES" sz="1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593">
                <a:tc rowSpan="4">
                  <a:txBody>
                    <a:bodyPr/>
                    <a:lstStyle/>
                    <a:p>
                      <a:pPr algn="ctr"/>
                      <a:r>
                        <a:rPr lang="ca-ES" dirty="0"/>
                        <a:t>EUCARIOTES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Animals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593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Vegetals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593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Fongs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593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Protist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47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dirty="0"/>
              <a:t>El Microscopi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148064" y="141277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hangingPunct="0"/>
            <a:r>
              <a:rPr lang="ca-ES" altLang="ca-E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 mecànics:	</a:t>
            </a:r>
            <a:endParaRPr lang="ca-ES" altLang="ca-ES" sz="1400" dirty="0"/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peu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braç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platina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Carro mòbil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revòlver portaobjectius 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 </a:t>
            </a:r>
            <a:r>
              <a:rPr lang="ca-ES" altLang="ca-E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portaocular</a:t>
            </a:r>
            <a:endParaRPr lang="ca-ES" altLang="ca-E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hangingPunct="0"/>
            <a:r>
              <a:rPr lang="ca-ES" altLang="ca-ES" sz="1400" dirty="0"/>
              <a:t>7.Els</a:t>
            </a: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dispositius d'enfocament: </a:t>
            </a:r>
            <a:endParaRPr lang="ca-ES" altLang="ca-ES" sz="1400" dirty="0"/>
          </a:p>
          <a:p>
            <a:pPr lvl="1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Cargol </a:t>
            </a:r>
            <a:r>
              <a:rPr lang="ca-ES" altLang="ca-E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macromètric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1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Cargol micromètric</a:t>
            </a:r>
            <a:endParaRPr lang="ca-ES" altLang="ca-ES" sz="1400" dirty="0"/>
          </a:p>
          <a:p>
            <a:pPr lvl="0" algn="just" eaLnBrk="0" hangingPunct="0"/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a-ES" altLang="ca-ES" sz="1400" dirty="0"/>
          </a:p>
          <a:p>
            <a:pPr lvl="0" algn="just" eaLnBrk="0" hangingPunct="0"/>
            <a:r>
              <a:rPr lang="ca-ES" altLang="ca-E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 òptics:</a:t>
            </a:r>
            <a:endParaRPr lang="ca-ES" altLang="ca-ES" sz="1400" dirty="0"/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Els  objectius 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Els oculars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condensador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Diafragma iris 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Portafiltres</a:t>
            </a:r>
            <a:endParaRPr lang="ca-ES" altLang="ca-ES" sz="1400" dirty="0"/>
          </a:p>
          <a:p>
            <a:pPr lvl="0" algn="just" eaLnBrk="0" hangingPunct="0"/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a-ES" altLang="ca-ES" sz="1400" dirty="0"/>
          </a:p>
          <a:p>
            <a:pPr lvl="0" algn="just" eaLnBrk="0" hangingPunct="0"/>
            <a:r>
              <a:rPr lang="ca-ES" altLang="ca-E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 d'il·luminació :</a:t>
            </a:r>
            <a:endParaRPr lang="ca-ES" altLang="ca-ES" sz="1400" dirty="0"/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 d’il·luminació elèctrica</a:t>
            </a:r>
            <a:endParaRPr lang="es-ES" altLang="ca-ES" sz="1400" dirty="0">
              <a:ea typeface="Times New Roman" panose="02020603050405020304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ca-ES" altLang="ca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Regulador d’intensitat</a:t>
            </a:r>
            <a:endParaRPr lang="ca-ES" altLang="ca-ES" sz="1400" dirty="0"/>
          </a:p>
          <a:p>
            <a:pPr lvl="0" algn="just" eaLnBrk="0" hangingPunct="0"/>
            <a:r>
              <a:rPr lang="ca-ES" altLang="ca-E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a-ES" sz="1400" dirty="0"/>
          </a:p>
        </p:txBody>
      </p:sp>
      <p:pic>
        <p:nvPicPr>
          <p:cNvPr id="1026" name="Picture 2" descr="MICROSCOPI m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419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9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72D8E6-4982-46B4-9C23-DE0091D7D8B6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dirty="0"/>
              <a:t>Utillatge </a:t>
            </a:r>
          </a:p>
        </p:txBody>
      </p:sp>
    </p:spTree>
    <p:extLst>
      <p:ext uri="{BB962C8B-B14F-4D97-AF65-F5344CB8AC3E}">
        <p14:creationId xmlns:p14="http://schemas.microsoft.com/office/powerpoint/2010/main" val="355564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a-ES" sz="2800" dirty="0"/>
              <a:t>Anem a esbrinar-ho! (1) </a:t>
            </a:r>
            <a:br>
              <a:rPr lang="ca-ES" dirty="0"/>
            </a:br>
            <a:r>
              <a:rPr lang="ca-ES" dirty="0">
                <a:solidFill>
                  <a:srgbClr val="CC0099"/>
                </a:solidFill>
              </a:rPr>
              <a:t>A</a:t>
            </a:r>
            <a:r>
              <a:rPr lang="ca-ES" sz="2400" dirty="0">
                <a:solidFill>
                  <a:srgbClr val="CC0099"/>
                </a:solidFill>
              </a:rPr>
              <a:t>nimals i ......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73238"/>
            <a:ext cx="8229600" cy="4356100"/>
          </a:xfrm>
        </p:spPr>
        <p:txBody>
          <a:bodyPr/>
          <a:lstStyle/>
          <a:p>
            <a:pPr eaLnBrk="1" hangingPunct="1"/>
            <a:r>
              <a:rPr lang="ca-ES" sz="3200" b="1">
                <a:solidFill>
                  <a:schemeClr val="hlink"/>
                </a:solidFill>
              </a:rPr>
              <a:t>Disseny experimental</a:t>
            </a:r>
            <a:r>
              <a:rPr lang="ca-ES" sz="3200" b="1"/>
              <a:t> </a:t>
            </a:r>
            <a:endParaRPr lang="es-ES" sz="3200" b="1"/>
          </a:p>
          <a:p>
            <a:pPr eaLnBrk="1" hangingPunct="1"/>
            <a:r>
              <a:rPr lang="ca-ES" sz="2000" b="1">
                <a:solidFill>
                  <a:srgbClr val="D7C7E3"/>
                </a:solidFill>
              </a:rPr>
              <a:t>UTILLATGE:</a:t>
            </a:r>
          </a:p>
          <a:p>
            <a:pPr eaLnBrk="1" hangingPunct="1"/>
            <a:r>
              <a:rPr lang="ca-ES" sz="1600"/>
              <a:t>Escuradents pla</a:t>
            </a:r>
          </a:p>
          <a:p>
            <a:pPr eaLnBrk="1" hangingPunct="1"/>
            <a:r>
              <a:rPr lang="ca-ES" sz="1600"/>
              <a:t>Portaobjectes</a:t>
            </a:r>
          </a:p>
          <a:p>
            <a:pPr eaLnBrk="1" hangingPunct="1"/>
            <a:r>
              <a:rPr lang="ca-ES" sz="1600"/>
              <a:t>Flascó amb aigua i comptagotes</a:t>
            </a:r>
          </a:p>
          <a:p>
            <a:pPr eaLnBrk="1" hangingPunct="1"/>
            <a:r>
              <a:rPr lang="ca-ES" sz="1600"/>
              <a:t>Vidre de rellotge</a:t>
            </a:r>
          </a:p>
          <a:p>
            <a:pPr eaLnBrk="1" hangingPunct="1"/>
            <a:r>
              <a:rPr lang="ca-ES" sz="1600"/>
              <a:t>Paper de filtre</a:t>
            </a:r>
          </a:p>
          <a:p>
            <a:pPr eaLnBrk="1" hangingPunct="1"/>
            <a:r>
              <a:rPr lang="ca-ES" sz="1600"/>
              <a:t>Blau de metilè</a:t>
            </a:r>
          </a:p>
          <a:p>
            <a:pPr eaLnBrk="1" hangingPunct="1"/>
            <a:r>
              <a:rPr lang="ca-ES" sz="1600"/>
              <a:t>Fogonet</a:t>
            </a:r>
          </a:p>
          <a:p>
            <a:pPr eaLnBrk="1" hangingPunct="1"/>
            <a:r>
              <a:rPr lang="ca-ES" sz="1600"/>
              <a:t>Pinces de fusta </a:t>
            </a:r>
          </a:p>
          <a:p>
            <a:pPr eaLnBrk="1" hangingPunct="1"/>
            <a:r>
              <a:rPr lang="ca-ES" sz="1600"/>
              <a:t>Microscopi</a:t>
            </a:r>
            <a:endParaRPr lang="ca-ES" sz="1600" b="1"/>
          </a:p>
        </p:txBody>
      </p:sp>
      <p:pic>
        <p:nvPicPr>
          <p:cNvPr id="21507" name="Picture 5" descr="palillos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636838"/>
            <a:ext cx="19446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-98133-31257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565400"/>
            <a:ext cx="19335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frasco-100ml-ctapon-cuentagotas"/>
          <p:cNvPicPr>
            <a:picLocks noChangeAspect="1" noChangeArrowheads="1"/>
          </p:cNvPicPr>
          <p:nvPr/>
        </p:nvPicPr>
        <p:blipFill>
          <a:blip r:embed="rId4"/>
          <a:srcRect l="27722" t="12555" r="24390" b="16888"/>
          <a:stretch>
            <a:fillRect/>
          </a:stretch>
        </p:blipFill>
        <p:spPr bwMode="auto">
          <a:xfrm>
            <a:off x="7524750" y="2276475"/>
            <a:ext cx="1368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o-UAvQ7PmCs-kdbnn4vk-PgOj2Uys3mNNnLhtLmCBuMG_RVw9l4Vvx8JxbRDSGiVyua14dSPI9Mh42O3iJZp6VNrH3VNorKdcOcSRxlrbKQybpR4cuhjS1F4j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508500"/>
            <a:ext cx="18002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 descr="P880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40767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5" descr="becs-bunsen-68602-1239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4292600"/>
            <a:ext cx="12271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7" descr="PinzaTuboEnsay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0" y="4581525"/>
            <a:ext cx="1366838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2 Marcador de contenido"/>
          <p:cNvSpPr>
            <a:spLocks/>
          </p:cNvSpPr>
          <p:nvPr/>
        </p:nvSpPr>
        <p:spPr bwMode="auto">
          <a:xfrm>
            <a:off x="468313" y="1196975"/>
            <a:ext cx="7788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Low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ca-ES" dirty="0">
                <a:solidFill>
                  <a:srgbClr val="CC0099"/>
                </a:solidFill>
                <a:latin typeface="Gill Sans MT" pitchFamily="34" charset="0"/>
              </a:rPr>
              <a:t>Podríem provar amb molts éssers vius, però us proposem fer-ho amb vosaltres mateixos!</a:t>
            </a:r>
          </a:p>
        </p:txBody>
      </p:sp>
    </p:spTree>
    <p:extLst>
      <p:ext uri="{BB962C8B-B14F-4D97-AF65-F5344CB8AC3E}">
        <p14:creationId xmlns:p14="http://schemas.microsoft.com/office/powerpoint/2010/main" val="310565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1346200"/>
          </a:xfrm>
        </p:spPr>
        <p:txBody>
          <a:bodyPr/>
          <a:lstStyle/>
          <a:p>
            <a:pPr eaLnBrk="1" hangingPunct="1"/>
            <a:r>
              <a:rPr lang="ca-ES" sz="3200" b="1">
                <a:solidFill>
                  <a:schemeClr val="hlink"/>
                </a:solidFill>
              </a:rPr>
              <a:t>Disseny experimental</a:t>
            </a:r>
            <a:r>
              <a:rPr lang="ca-ES" sz="4700" b="1"/>
              <a:t> </a:t>
            </a:r>
            <a:endParaRPr lang="es-ES" sz="4700" b="1"/>
          </a:p>
          <a:p>
            <a:pPr eaLnBrk="1" hangingPunct="1"/>
            <a:r>
              <a:rPr lang="ca-ES" sz="2000" b="1">
                <a:solidFill>
                  <a:srgbClr val="D7C7E3"/>
                </a:solidFill>
              </a:rPr>
              <a:t>PROCEDIMENT:</a:t>
            </a:r>
            <a:endParaRPr lang="ca-ES">
              <a:solidFill>
                <a:srgbClr val="D7C7E3"/>
              </a:solidFill>
            </a:endParaRPr>
          </a:p>
        </p:txBody>
      </p:sp>
      <p:sp>
        <p:nvSpPr>
          <p:cNvPr id="22531" name="Rectangle 4"/>
          <p:cNvSpPr>
            <a:spLocks/>
          </p:cNvSpPr>
          <p:nvPr/>
        </p:nvSpPr>
        <p:spPr bwMode="auto">
          <a:xfrm>
            <a:off x="754063" y="2420938"/>
            <a:ext cx="3962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Amb l'extrem d'un escuradents fregueu-vos la cara interna de la galta. </a:t>
            </a: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600">
              <a:latin typeface="Gill Sans MT" pitchFamily="34" charset="0"/>
            </a:endParaRP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En un portaobjectes net, poseu una gota d'aigua, barregeu el material obtingut amb  l'escuradents i  escampeu la mostra.</a:t>
            </a: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600">
              <a:latin typeface="Gill Sans MT" pitchFamily="34" charset="0"/>
            </a:endParaRP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Fixeu la preparació fent passar el portaobjectes (agafat amb les pinces de fusta) sobre el fogonet  diverses vegades fins que quedi ben sec.</a:t>
            </a:r>
          </a:p>
        </p:txBody>
      </p:sp>
      <p:pic>
        <p:nvPicPr>
          <p:cNvPr id="22532" name="Picture 5" descr="Screenshot 2014-02-09 12"/>
          <p:cNvPicPr>
            <a:picLocks noChangeAspect="1" noChangeArrowheads="1"/>
          </p:cNvPicPr>
          <p:nvPr/>
        </p:nvPicPr>
        <p:blipFill>
          <a:blip r:embed="rId2"/>
          <a:srcRect l="36748" t="14873" r="12067" b="14236"/>
          <a:stretch>
            <a:fillRect/>
          </a:stretch>
        </p:blipFill>
        <p:spPr bwMode="auto">
          <a:xfrm>
            <a:off x="5076825" y="1989138"/>
            <a:ext cx="36655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98062C8-F75C-4A69-8CF0-4F55580E0EF1}"/>
              </a:ext>
            </a:extLst>
          </p:cNvPr>
          <p:cNvSpPr txBox="1">
            <a:spLocks/>
          </p:cNvSpPr>
          <p:nvPr/>
        </p:nvSpPr>
        <p:spPr bwMode="auto">
          <a:xfrm>
            <a:off x="601663" y="123031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(1) </a:t>
            </a:r>
            <a:br>
              <a:rPr lang="ca-ES" dirty="0"/>
            </a:br>
            <a:r>
              <a:rPr lang="ca-ES" sz="2400" dirty="0">
                <a:solidFill>
                  <a:srgbClr val="CC0099"/>
                </a:solidFill>
              </a:rPr>
              <a:t>Animals i ......</a:t>
            </a:r>
          </a:p>
        </p:txBody>
      </p:sp>
    </p:spTree>
    <p:extLst>
      <p:ext uri="{BB962C8B-B14F-4D97-AF65-F5344CB8AC3E}">
        <p14:creationId xmlns:p14="http://schemas.microsoft.com/office/powerpoint/2010/main" val="369686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/>
          </p:cNvSpPr>
          <p:nvPr/>
        </p:nvSpPr>
        <p:spPr bwMode="auto">
          <a:xfrm>
            <a:off x="681038" y="2708275"/>
            <a:ext cx="3962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Tenyiu-ho amb blau de metilè. Cal que el colorant cobreixi tota la preparació. Deixeu-ho actuar durant  </a:t>
            </a:r>
            <a:r>
              <a:rPr lang="ca-ES" sz="1600" u="sng">
                <a:latin typeface="Gill Sans MT" pitchFamily="34" charset="0"/>
              </a:rPr>
              <a:t>2 minuts</a:t>
            </a:r>
            <a:r>
              <a:rPr lang="ca-ES" sz="1600">
                <a:latin typeface="Gill Sans MT" pitchFamily="34" charset="0"/>
              </a:rPr>
              <a:t>. </a:t>
            </a: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600">
              <a:latin typeface="Gill Sans MT" pitchFamily="34" charset="0"/>
            </a:endParaRP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Renteu-ho amb aigua abundant fins que ja no destenyeixi. </a:t>
            </a: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600">
              <a:latin typeface="Gill Sans MT" pitchFamily="34" charset="0"/>
            </a:endParaRP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Sequeu molt suaument la mostra amb el paper de filtre.</a:t>
            </a: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ca-ES" sz="1600">
              <a:latin typeface="Gill Sans MT" pitchFamily="34" charset="0"/>
            </a:endParaRP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Ja ho podeu observar al microscopi. Recordeu que ....... </a:t>
            </a:r>
          </a:p>
        </p:txBody>
      </p:sp>
      <p:sp>
        <p:nvSpPr>
          <p:cNvPr id="23555" name="Rectangle 7"/>
          <p:cNvSpPr>
            <a:spLocks/>
          </p:cNvSpPr>
          <p:nvPr/>
        </p:nvSpPr>
        <p:spPr bwMode="auto">
          <a:xfrm>
            <a:off x="395288" y="1196975"/>
            <a:ext cx="8229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3200" b="1">
                <a:solidFill>
                  <a:schemeClr val="hlink"/>
                </a:solidFill>
                <a:latin typeface="Gill Sans MT" pitchFamily="34" charset="0"/>
              </a:rPr>
              <a:t>Disseny experimental</a:t>
            </a:r>
            <a:r>
              <a:rPr lang="ca-ES" sz="4700" b="1">
                <a:latin typeface="Gill Sans MT" pitchFamily="34" charset="0"/>
              </a:rPr>
              <a:t> </a:t>
            </a:r>
            <a:endParaRPr lang="es-ES" sz="4700" b="1">
              <a:latin typeface="Gill Sans MT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2000" b="1">
                <a:solidFill>
                  <a:srgbClr val="D7C7E3"/>
                </a:solidFill>
                <a:latin typeface="Gill Sans MT" pitchFamily="34" charset="0"/>
              </a:rPr>
              <a:t>PROCEDIMENT:</a:t>
            </a:r>
            <a:endParaRPr lang="ca-ES" sz="2600">
              <a:solidFill>
                <a:srgbClr val="D7C7E3"/>
              </a:solidFill>
              <a:latin typeface="Gill Sans MT" pitchFamily="34" charset="0"/>
            </a:endParaRPr>
          </a:p>
        </p:txBody>
      </p:sp>
      <p:pic>
        <p:nvPicPr>
          <p:cNvPr id="23556" name="Picture 8" descr="Screenshot 2014-02-09 12"/>
          <p:cNvPicPr>
            <a:picLocks noChangeAspect="1" noChangeArrowheads="1"/>
          </p:cNvPicPr>
          <p:nvPr/>
        </p:nvPicPr>
        <p:blipFill>
          <a:blip r:embed="rId2"/>
          <a:srcRect l="38670" t="19250" r="11400" b="17831"/>
          <a:stretch>
            <a:fillRect/>
          </a:stretch>
        </p:blipFill>
        <p:spPr bwMode="auto">
          <a:xfrm>
            <a:off x="4932363" y="2060575"/>
            <a:ext cx="38877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6659563" y="5516563"/>
            <a:ext cx="720725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6B80F4-F351-43B0-8F5C-71A6222D7E6E}"/>
              </a:ext>
            </a:extLst>
          </p:cNvPr>
          <p:cNvSpPr txBox="1">
            <a:spLocks/>
          </p:cNvSpPr>
          <p:nvPr/>
        </p:nvSpPr>
        <p:spPr bwMode="auto">
          <a:xfrm>
            <a:off x="457200" y="142875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ca-ES" sz="2800" dirty="0"/>
              <a:t>Anem a esbrinar-ho! (1) </a:t>
            </a:r>
            <a:br>
              <a:rPr lang="ca-ES" dirty="0"/>
            </a:br>
            <a:r>
              <a:rPr lang="ca-ES" dirty="0">
                <a:solidFill>
                  <a:srgbClr val="CC0099"/>
                </a:solidFill>
              </a:rPr>
              <a:t>A</a:t>
            </a:r>
            <a:r>
              <a:rPr lang="ca-ES" sz="2400" dirty="0">
                <a:solidFill>
                  <a:srgbClr val="CC0099"/>
                </a:solidFill>
              </a:rPr>
              <a:t>nimals i ......</a:t>
            </a:r>
          </a:p>
        </p:txBody>
      </p:sp>
    </p:spTree>
    <p:extLst>
      <p:ext uri="{BB962C8B-B14F-4D97-AF65-F5344CB8AC3E}">
        <p14:creationId xmlns:p14="http://schemas.microsoft.com/office/powerpoint/2010/main" val="316106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a-ES" dirty="0"/>
              <a:t>Anem a esbrinar-ho! 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a-ES" sz="2800" b="1">
                <a:solidFill>
                  <a:schemeClr val="hlink"/>
                </a:solidFill>
              </a:rPr>
              <a:t>Observació dels resultats amb el microscòpi</a:t>
            </a:r>
          </a:p>
        </p:txBody>
      </p:sp>
      <p:sp>
        <p:nvSpPr>
          <p:cNvPr id="90118" name="Rectangle 6"/>
          <p:cNvSpPr>
            <a:spLocks/>
          </p:cNvSpPr>
          <p:nvPr/>
        </p:nvSpPr>
        <p:spPr bwMode="auto">
          <a:xfrm>
            <a:off x="755650" y="1916113"/>
            <a:ext cx="39624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Cal començar a enfocar per l'augment més petit (objectiu de menor augment).</a:t>
            </a: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S’ha de regular la llum:</a:t>
            </a:r>
          </a:p>
          <a:p>
            <a:pPr marL="547688" lvl="1" indent="-273050" algn="justLow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solidFill>
                  <a:schemeClr val="tx2"/>
                </a:solidFill>
                <a:latin typeface="Gill Sans MT" pitchFamily="34" charset="0"/>
              </a:rPr>
              <a:t>amb el potenciòmetre</a:t>
            </a:r>
          </a:p>
          <a:p>
            <a:pPr marL="547688" lvl="1" indent="-273050" algn="justLow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solidFill>
                  <a:schemeClr val="tx2"/>
                </a:solidFill>
                <a:latin typeface="Gill Sans MT" pitchFamily="34" charset="0"/>
              </a:rPr>
              <a:t>amb el diafragma</a:t>
            </a:r>
          </a:p>
          <a:p>
            <a:pPr marL="547688" lvl="1" indent="-273050" algn="justLow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ca-ES" sz="1500">
                <a:solidFill>
                  <a:schemeClr val="tx2"/>
                </a:solidFill>
                <a:latin typeface="Gill Sans MT" pitchFamily="34" charset="0"/>
              </a:rPr>
              <a:t>amb el condensador si cal</a:t>
            </a: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Els objectius son parafocals això vol dir que la mostra quedarà pràcticament enfocada al passar a l’augment més gran. Només caldrà moure el cargol micromètric.</a:t>
            </a: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A passar a un augment més gran el camp de visió és redueix per tant cal centrar allò que es vol veure més gran.</a:t>
            </a: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Amb els augments la llum és redueix, ja que es redueix el camp de visió per tant caldrà tornar a regular la llum.</a:t>
            </a:r>
          </a:p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Amb l’objectiu de 100x cal posar una gota d’oli d’immersió.</a:t>
            </a:r>
          </a:p>
        </p:txBody>
      </p:sp>
      <p:pic>
        <p:nvPicPr>
          <p:cNvPr id="24580" name="Picture 8" descr="5ep-partsmo"/>
          <p:cNvPicPr>
            <a:picLocks noChangeAspect="1" noChangeArrowheads="1"/>
          </p:cNvPicPr>
          <p:nvPr/>
        </p:nvPicPr>
        <p:blipFill>
          <a:blip r:embed="rId2"/>
          <a:srcRect l="3268" t="1843" r="2226" b="1556"/>
          <a:stretch>
            <a:fillRect/>
          </a:stretch>
        </p:blipFill>
        <p:spPr bwMode="auto">
          <a:xfrm>
            <a:off x="5076825" y="2276475"/>
            <a:ext cx="36718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2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a-ES"/>
              <a:t>Anem a esbrinar-ho!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a-ES" sz="3200">
                <a:solidFill>
                  <a:schemeClr val="hlink"/>
                </a:solidFill>
              </a:rPr>
              <a:t>Observació dels resultats amb el microscòpi</a:t>
            </a:r>
          </a:p>
        </p:txBody>
      </p:sp>
      <p:sp>
        <p:nvSpPr>
          <p:cNvPr id="25603" name="Rectangle 4"/>
          <p:cNvSpPr>
            <a:spLocks/>
          </p:cNvSpPr>
          <p:nvPr/>
        </p:nvSpPr>
        <p:spPr bwMode="auto">
          <a:xfrm>
            <a:off x="755650" y="1916113"/>
            <a:ext cx="39624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Low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ca-ES" sz="1600">
                <a:latin typeface="Gill Sans MT" pitchFamily="34" charset="0"/>
              </a:rPr>
              <a:t>Com sabrem a qui augment estem observant les preparacions?</a:t>
            </a:r>
          </a:p>
        </p:txBody>
      </p:sp>
      <p:pic>
        <p:nvPicPr>
          <p:cNvPr id="25604" name="Picture 7" descr="microscopio-bresser-con-ocular-para-pc"/>
          <p:cNvPicPr>
            <a:picLocks noChangeAspect="1" noChangeArrowheads="1"/>
          </p:cNvPicPr>
          <p:nvPr/>
        </p:nvPicPr>
        <p:blipFill>
          <a:blip r:embed="rId2"/>
          <a:srcRect l="14722" r="13472"/>
          <a:stretch>
            <a:fillRect/>
          </a:stretch>
        </p:blipFill>
        <p:spPr bwMode="auto">
          <a:xfrm>
            <a:off x="4859338" y="1844675"/>
            <a:ext cx="341153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4500563" y="4076700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7092950" y="1844675"/>
            <a:ext cx="647700" cy="433388"/>
          </a:xfrm>
          <a:prstGeom prst="lef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348038" y="4000500"/>
            <a:ext cx="1223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1600">
                <a:latin typeface="Gill Sans MT" pitchFamily="34" charset="0"/>
              </a:rPr>
              <a:t>Augment de l’objectiu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740650" y="1768475"/>
            <a:ext cx="122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1600">
                <a:latin typeface="Gill Sans MT" pitchFamily="34" charset="0"/>
              </a:rPr>
              <a:t>Augment de l’ocular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39750" y="2708275"/>
            <a:ext cx="496887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a-ES" sz="1200" b="1">
                <a:solidFill>
                  <a:schemeClr val="bg1"/>
                </a:solidFill>
                <a:latin typeface="Gill Sans MT" pitchFamily="34" charset="0"/>
              </a:rPr>
              <a:t>AUGMENT TOTAL = Augment de l’objectiu x augment de l’ocular</a:t>
            </a:r>
          </a:p>
        </p:txBody>
      </p:sp>
      <p:pic>
        <p:nvPicPr>
          <p:cNvPr id="94224" name="Picture 16" descr="nucleolo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26336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6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animBg="1"/>
      <p:bldP spid="94217" grpId="0" animBg="1"/>
      <p:bldP spid="94218" grpId="0"/>
      <p:bldP spid="94219" grpId="0"/>
      <p:bldP spid="942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5796</TotalTime>
  <Words>1830</Words>
  <Application>Microsoft Office PowerPoint</Application>
  <PresentationFormat>Presentación en pantalla (4:3)</PresentationFormat>
  <Paragraphs>261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Gill Sans MT</vt:lpstr>
      <vt:lpstr>Tw Cen MT</vt:lpstr>
      <vt:lpstr>Wingdings</vt:lpstr>
      <vt:lpstr>Wingdings 3</vt:lpstr>
      <vt:lpstr>Origen</vt:lpstr>
      <vt:lpstr>Observant cèl·lules!</vt:lpstr>
      <vt:lpstr>  Tots els éssers vius estan formats per cèl·lules? Podrem observar i interpretar cèl·lules de diferents éssers vius?</vt:lpstr>
      <vt:lpstr>Presentación de PowerPoint</vt:lpstr>
      <vt:lpstr>Presentación de PowerPoint</vt:lpstr>
      <vt:lpstr>Anem a esbrinar-ho! (1)  Animals i ......</vt:lpstr>
      <vt:lpstr>Presentación de PowerPoint</vt:lpstr>
      <vt:lpstr>Presentación de PowerPoint</vt:lpstr>
      <vt:lpstr>Anem a esbrinar-ho! </vt:lpstr>
      <vt:lpstr>Anem a esbrinar-ho!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0- Situació</dc:title>
  <dc:creator>Usuari</dc:creator>
  <cp:lastModifiedBy>Mercè del Barrio</cp:lastModifiedBy>
  <cp:revision>118</cp:revision>
  <cp:lastPrinted>2014-03-20T08:30:27Z</cp:lastPrinted>
  <dcterms:created xsi:type="dcterms:W3CDTF">2012-08-28T18:09:34Z</dcterms:created>
  <dcterms:modified xsi:type="dcterms:W3CDTF">2019-02-15T08:55:51Z</dcterms:modified>
</cp:coreProperties>
</file>