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3"/>
      <p:bold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  <p:embeddedFont>
      <p:font typeface="Palatino Linotype" panose="02040502050505030304" pitchFamily="18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jNnBCK9pHo5RetdCkl7igdE56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74CB0-5461-4919-B9AE-4D2100B5E618}">
  <a:tblStyle styleId="{CA574CB0-5461-4919-B9AE-4D2100B5E6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Google Shape;1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Google Shape;1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8" name="Google Shape;25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3" name="Google Shape;26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3" name="Google Shape;29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228600" y="1276050"/>
            <a:ext cx="4343400" cy="415494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procediment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científic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del          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Treball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de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Recerca</a:t>
            </a:r>
            <a:endParaRPr lang="en-US"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200400"/>
            <a:ext cx="4114800" cy="3086100"/>
          </a:xfrm>
          <a:prstGeom prst="rect">
            <a:avLst/>
          </a:prstGeom>
          <a:noFill/>
          <a:ln w="254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52400"/>
            <a:ext cx="2857500" cy="2857500"/>
          </a:xfrm>
          <a:prstGeom prst="rect">
            <a:avLst/>
          </a:prstGeom>
          <a:noFill/>
          <a:ln w="254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" name="Google Shape;26;p1"/>
          <p:cNvSpPr txBox="1"/>
          <p:nvPr/>
        </p:nvSpPr>
        <p:spPr>
          <a:xfrm>
            <a:off x="5105400" y="6324600"/>
            <a:ext cx="38862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Teresa Quintillà Zanuy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1"/>
          <p:cNvGraphicFramePr/>
          <p:nvPr>
            <p:extLst>
              <p:ext uri="{D42A27DB-BD31-4B8C-83A1-F6EECF244321}">
                <p14:modId xmlns:p14="http://schemas.microsoft.com/office/powerpoint/2010/main" val="4089330331"/>
              </p:ext>
            </p:extLst>
          </p:nvPr>
        </p:nvGraphicFramePr>
        <p:xfrm>
          <a:off x="381000" y="762000"/>
          <a:ext cx="8534375" cy="11430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Planificar i dur a terme l’exposició oral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Tècniques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comunicatives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motivadores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286000"/>
            <a:ext cx="5334000" cy="4000500"/>
          </a:xfrm>
          <a:prstGeom prst="rect">
            <a:avLst/>
          </a:prstGeom>
          <a:noFill/>
          <a:ln w="381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/>
        </p:nvSpPr>
        <p:spPr>
          <a:xfrm>
            <a:off x="609600" y="381000"/>
            <a:ext cx="8001000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1. Com escollir el tema?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38200" y="1219200"/>
            <a:ext cx="72390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Relacionat amb: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la teva modalitat de batx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els teus interessos o afeccions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 teu entorn immediat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838200" y="35052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Adequat a la teva capacitat i preparació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838200" y="4648200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Equilibri entre temps de dedicació i complexitat del 	tema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838200" y="54102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fonts d’informació i la seva accesibilitat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38200" y="60198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Materials i recursos disponibles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838200" y="4114800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S’ha de concretar al màxim possible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/>
        </p:nvSpPr>
        <p:spPr>
          <a:xfrm>
            <a:off x="152400" y="381000"/>
            <a:ext cx="8686800" cy="1046400"/>
          </a:xfrm>
          <a:prstGeom prst="rect">
            <a:avLst/>
          </a:prstGeom>
          <a:solidFill>
            <a:srgbClr val="FF66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QUÈ VULL INVESTIGAR? 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QUINA PREGUNTA VULL RESPONDRE I PER QUÈ?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762000" y="190500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Criteris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formular una bona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recerca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116" name="Google Shape;116;p13"/>
          <p:cNvSpPr txBox="1"/>
          <p:nvPr/>
        </p:nvSpPr>
        <p:spPr>
          <a:xfrm>
            <a:off x="685800" y="2667000"/>
            <a:ext cx="8077200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PERTINÈNCIA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ha de ser un problema significatiu  			i abordable científicament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CLAREDAT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pregunta sense vaguetats ni 				dispersió, ben acotada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VIABILITAT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adequada a les habilitats i 				possibilitats intel·lectuals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REALISME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proporcionada als recursos 				disponibles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990600" y="609600"/>
            <a:ext cx="73152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Dificultats habituals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990600" y="1905000"/>
            <a:ext cx="7924800" cy="396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temes poc “acadèmics”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temes “perillosos”: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*manca de maduresa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*necessitat de dinamització: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b="1" i="0" u="sng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: metodologia comparativa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609600" y="533400"/>
            <a:ext cx="8077200" cy="7334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000"/>
              <a:buFont typeface="Arial Black"/>
              <a:buNone/>
            </a:pPr>
            <a:r>
              <a:rPr lang="en-US" sz="4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EQUILIBRI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457200" y="2057400"/>
            <a:ext cx="8229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el TR </a:t>
            </a:r>
            <a:r>
              <a:rPr lang="en-US" sz="36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una TD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457200" y="3276600"/>
            <a:ext cx="8305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el TR </a:t>
            </a:r>
            <a:r>
              <a:rPr lang="en-US" sz="36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un treball qualsevol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838200" y="4572000"/>
            <a:ext cx="7467600" cy="64629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Com </a:t>
            </a:r>
            <a:r>
              <a:rPr lang="en-US" sz="3600" b="1" i="0" u="none" dirty="0" err="1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aconseguir</a:t>
            </a:r>
            <a:r>
              <a:rPr lang="en-US" sz="3600" b="1" i="0" u="none" dirty="0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-ho?</a:t>
            </a:r>
            <a:endParaRPr dirty="0"/>
          </a:p>
        </p:txBody>
      </p:sp>
      <p:sp>
        <p:nvSpPr>
          <p:cNvPr id="131" name="Google Shape;131;p15"/>
          <p:cNvSpPr txBox="1"/>
          <p:nvPr/>
        </p:nvSpPr>
        <p:spPr>
          <a:xfrm>
            <a:off x="2209800" y="5486400"/>
            <a:ext cx="51054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màxima acotació i senzillesa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màxim rigor metodològic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762000" y="457200"/>
            <a:ext cx="8001000" cy="1133603"/>
          </a:xfrm>
          <a:prstGeom prst="rect">
            <a:avLst/>
          </a:prstGeom>
          <a:solidFill>
            <a:srgbClr val="FF66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1" i="0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COM HO FARÉ? 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1" i="0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QUINS PASSOS SEGUIRÉ?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33400" y="1828800"/>
            <a:ext cx="8305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ESTRATÈGIA METODOLÒGICA (</a:t>
            </a: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MÈTODE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838200" y="1905000"/>
            <a:ext cx="746760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09600" y="5029200"/>
            <a:ext cx="8077200" cy="16700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d’organitzar una sèrie de pensaments diversos   per tal de descobrir una veritat que ignorem                o bé per provar a altri una veritat que coneixem.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Logique de Port-Royale,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1662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609600" y="2895600"/>
            <a:ext cx="5867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Etimologia:   </a:t>
            </a:r>
            <a:r>
              <a:rPr lang="en-US" sz="2800" b="1" i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μετὰ</a:t>
            </a:r>
            <a:r>
              <a:rPr lang="en-US" sz="2800" b="1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− </a:t>
            </a:r>
            <a:r>
              <a:rPr lang="en-US" sz="2800" b="1" i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ὁδός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609600" y="4114800"/>
            <a:ext cx="1981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Definició: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362200"/>
            <a:ext cx="2971800" cy="2625725"/>
          </a:xfrm>
          <a:prstGeom prst="rect">
            <a:avLst/>
          </a:prstGeom>
          <a:noFill/>
          <a:ln w="31750" cap="flat" cmpd="sng">
            <a:solidFill>
              <a:srgbClr val="A40C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457200" y="304800"/>
            <a:ext cx="8382000" cy="283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mètode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 ha de permetre definir: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un </a:t>
            </a:r>
            <a:r>
              <a:rPr lang="en-US" sz="32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punt de partida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un </a:t>
            </a:r>
            <a:r>
              <a:rPr lang="en-US" sz="32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punt d’arribada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457200" y="3581400"/>
            <a:ext cx="8458200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ens ha de garantir que d’altres: </a:t>
            </a:r>
            <a:endParaRPr/>
          </a:p>
          <a:p>
            <a:pPr marL="914400" marR="0" lvl="2" indent="-177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puguin recórrer el camí seguit per    	nosaltres </a:t>
            </a:r>
            <a:endParaRPr/>
          </a:p>
          <a:p>
            <a:pPr marL="914400" marR="0" lvl="2" indent="-177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puguin valorar l’interès del recorregut 	i dels resultats obtinguts.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/>
        </p:nvSpPr>
        <p:spPr>
          <a:xfrm>
            <a:off x="228600" y="914400"/>
            <a:ext cx="89154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Procediments sotmesos a </a:t>
            </a: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processos de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donin </a:t>
            </a: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validesa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nostra recerca en 3 sentits bàsics: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09600" y="152400"/>
            <a:ext cx="80010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QUÈ CONSISTEIX EL MÈTODE?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85800" y="2514600"/>
            <a:ext cx="807720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Valor del tema escollit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interès o rellevància d’allò que es vol investigar.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D40F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Validesa interna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coherència lògica i metodològica, solidesa argumentativa i raonabilitat del treball.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Validesa externa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adequació dels resultats, és a dir, els resultats obtinguts són transferibles a un domini més ampli.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9"/>
          <p:cNvGraphicFramePr/>
          <p:nvPr/>
        </p:nvGraphicFramePr>
        <p:xfrm>
          <a:off x="533400" y="1828800"/>
          <a:ext cx="8381975" cy="40234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1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explicatiu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Plantejament d’hipòtesis explicatives o interpretatives + avaluació + contrastació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descriptiu (catalogació)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Recollida, anàlisi i classificació o ordenació d’una quantitat important i significativa de dades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comparatiu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 de criteris de comparació entre 2 o + elements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Estudi d’un cas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Descobriment i comprensió de particularitats significatives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Google Shape;161;p19"/>
          <p:cNvGraphicFramePr/>
          <p:nvPr/>
        </p:nvGraphicFramePr>
        <p:xfrm>
          <a:off x="533400" y="1066800"/>
          <a:ext cx="8382000" cy="7366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Tipus de recerca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Estratègia metodològica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" name="Google Shape;162;p19"/>
          <p:cNvSpPr txBox="1"/>
          <p:nvPr/>
        </p:nvSpPr>
        <p:spPr>
          <a:xfrm>
            <a:off x="533400" y="228600"/>
            <a:ext cx="76962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DIVERSITAT METODOLÒGICA   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2133600" y="6338887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52400" y="6172200"/>
            <a:ext cx="8763000" cy="4286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POCS TREBALLS PURS    //   NO HI HA MÈTODES EXCLUSIUS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381000" y="228600"/>
            <a:ext cx="72390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1. TREBALL EXPLICATIU</a:t>
            </a:r>
            <a:endParaRPr/>
          </a:p>
        </p:txBody>
      </p:sp>
      <p:graphicFrame>
        <p:nvGraphicFramePr>
          <p:cNvPr id="170" name="Google Shape;170;p20"/>
          <p:cNvGraphicFramePr/>
          <p:nvPr>
            <p:extLst>
              <p:ext uri="{D42A27DB-BD31-4B8C-83A1-F6EECF244321}">
                <p14:modId xmlns:p14="http://schemas.microsoft.com/office/powerpoint/2010/main" val="1002746323"/>
              </p:ext>
            </p:extLst>
          </p:nvPr>
        </p:nvGraphicFramePr>
        <p:xfrm>
          <a:off x="457200" y="990600"/>
          <a:ext cx="8153400" cy="5573685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Black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Per què?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Hipotètic-deductiu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Observació &gt;&gt; Inducció</a:t>
                      </a:r>
                      <a:endParaRPr lang="ca-ES" noProof="0" dirty="0"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Plantejament d’1 o més hipòtesis</a:t>
                      </a:r>
                      <a:endParaRPr lang="ca-ES" noProof="0" dirty="0"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Contrastació de la hipòtesi </a:t>
                      </a:r>
                      <a:endParaRPr lang="ca-ES" noProof="0" dirty="0"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mitjançant </a:t>
                      </a:r>
                      <a:r>
                        <a:rPr lang="ca-ES" sz="2400" b="0" i="0" u="none" strike="noStrike" cap="none" noProof="0" dirty="0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 EXPERIMENT</a:t>
                      </a:r>
                      <a:endParaRPr lang="ca-ES" noProof="0" dirty="0"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Adequació o refutació</a:t>
                      </a:r>
                      <a:endParaRPr lang="ca-ES" noProof="0" dirty="0"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400" b="1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Conclusions</a:t>
                      </a:r>
                      <a:endParaRPr lang="ca-ES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color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espinacs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Importància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nutrició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pigments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vegetals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Influència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so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creixement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les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Factors determinants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l’èxit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escolar a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Primària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/>
        </p:nvSpPr>
        <p:spPr>
          <a:xfrm>
            <a:off x="914400" y="457200"/>
            <a:ext cx="7772400" cy="787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400"/>
              <a:buFont typeface="Arial Black"/>
              <a:buNone/>
            </a:pPr>
            <a:r>
              <a:rPr lang="en-US" sz="44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I. Què és el TR?</a:t>
            </a:r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762000" y="1717250"/>
            <a:ext cx="8077200" cy="38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petita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investigació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individual</a:t>
            </a:r>
            <a:r>
              <a:rPr lang="en-US" sz="3200" b="1" i="0" u="none" strike="noStrike" cap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monotemàtica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interdisciplinar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tutoritzada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 important del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currículum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    	</a:t>
            </a:r>
            <a:r>
              <a:rPr lang="en-US" sz="2800" b="1" dirty="0">
                <a:solidFill>
                  <a:srgbClr val="D40F00"/>
                </a:solidFill>
              </a:rPr>
              <a:t>          </a:t>
            </a:r>
            <a:r>
              <a:rPr lang="en-US" sz="2800" b="1" dirty="0" err="1">
                <a:solidFill>
                  <a:schemeClr val="dk1"/>
                </a:solidFill>
              </a:rPr>
              <a:t>equival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una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matèria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s’inicia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1batx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s’avalua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2batx</a:t>
            </a:r>
            <a:r>
              <a:rPr lang="en-US" sz="3200" b="1" i="0" u="none" strike="noStrike" cap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762000" y="602461"/>
            <a:ext cx="7620000" cy="461624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 dirty="0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PAUTA D’UN DISSENY EXPERIMENTAL</a:t>
            </a:r>
            <a:endParaRPr dirty="0"/>
          </a:p>
        </p:txBody>
      </p:sp>
      <p:sp>
        <p:nvSpPr>
          <p:cNvPr id="176" name="Google Shape;176;p21"/>
          <p:cNvSpPr txBox="1"/>
          <p:nvPr/>
        </p:nvSpPr>
        <p:spPr>
          <a:xfrm>
            <a:off x="228600" y="2205515"/>
            <a:ext cx="8686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ca-E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hipòtesi (nul.la o positiva) que relacioni una o més variables independents i una variable depenent.		       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ca-ES" sz="2000" b="1" dirty="0">
                <a:solidFill>
                  <a:schemeClr val="dk1"/>
                </a:solidFill>
              </a:rPr>
              <a:t>                     </a:t>
            </a:r>
            <a:r>
              <a:rPr lang="ca-ES" sz="2000" b="1" dirty="0">
                <a:solidFill>
                  <a:srgbClr val="D40F00"/>
                </a:solidFill>
              </a:rPr>
              <a:t>La </a:t>
            </a:r>
            <a:r>
              <a:rPr lang="ca-ES" sz="2000" b="1" u="sng" dirty="0">
                <a:solidFill>
                  <a:srgbClr val="D40F00"/>
                </a:solidFill>
              </a:rPr>
              <a:t>t</a:t>
            </a:r>
            <a:r>
              <a:rPr lang="ca-ES" sz="2000" b="1" i="0" u="sng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emperatura (VI)</a:t>
            </a:r>
            <a:r>
              <a:rPr lang="ca-E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afecta als </a:t>
            </a:r>
            <a:r>
              <a:rPr lang="ca-ES" sz="2000" b="1" i="0" u="sng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resultats (VD)</a:t>
            </a:r>
            <a:r>
              <a:rPr lang="ca-E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dels exàmens</a:t>
            </a:r>
            <a:endParaRPr lang="ca-ES" dirty="0"/>
          </a:p>
        </p:txBody>
      </p:sp>
      <p:sp>
        <p:nvSpPr>
          <p:cNvPr id="177" name="Google Shape;177;p21"/>
          <p:cNvSpPr txBox="1"/>
          <p:nvPr/>
        </p:nvSpPr>
        <p:spPr>
          <a:xfrm>
            <a:off x="228600" y="3152297"/>
            <a:ext cx="891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Procediments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mesurar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V   </a:t>
            </a:r>
            <a:r>
              <a:rPr lang="en-US" sz="20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graus</a:t>
            </a: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) / 0-10 (examen)</a:t>
            </a:r>
            <a:endParaRPr dirty="0"/>
          </a:p>
        </p:txBody>
      </p:sp>
      <p:sp>
        <p:nvSpPr>
          <p:cNvPr id="178" name="Google Shape;178;p21"/>
          <p:cNvSpPr txBox="1"/>
          <p:nvPr/>
        </p:nvSpPr>
        <p:spPr>
          <a:xfrm>
            <a:off x="228600" y="4017644"/>
            <a:ext cx="807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Diversos grups experimentals i 1 grup de control  	</a:t>
            </a:r>
            <a:r>
              <a:rPr lang="en-US" sz="20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experimenten les variants // sense variants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228600" y="4891087"/>
            <a:ext cx="80772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Sistemes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control de variants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pertorbadores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0F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factors que </a:t>
            </a:r>
            <a:r>
              <a:rPr lang="en-US" sz="20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podrien</a:t>
            </a: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alterar</a:t>
            </a: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: hora, </a:t>
            </a:r>
            <a:r>
              <a:rPr lang="en-US" sz="20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lloc</a:t>
            </a:r>
            <a:r>
              <a:rPr lang="en-US" sz="20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 dirty="0"/>
          </a:p>
        </p:txBody>
      </p:sp>
      <p:sp>
        <p:nvSpPr>
          <p:cNvPr id="180" name="Google Shape;180;p21"/>
          <p:cNvSpPr txBox="1"/>
          <p:nvPr/>
        </p:nvSpPr>
        <p:spPr>
          <a:xfrm>
            <a:off x="228600" y="5745162"/>
            <a:ext cx="8229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Mostra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representativa</a:t>
            </a:r>
            <a:endParaRPr dirty="0"/>
          </a:p>
        </p:txBody>
      </p:sp>
      <p:sp>
        <p:nvSpPr>
          <p:cNvPr id="181" name="Google Shape;181;p21"/>
          <p:cNvSpPr txBox="1"/>
          <p:nvPr/>
        </p:nvSpPr>
        <p:spPr>
          <a:xfrm>
            <a:off x="2400300" y="1397636"/>
            <a:ext cx="4343400" cy="461624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rgbClr val="A40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ÉS UN EXPERIMENT?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457200" y="457200"/>
            <a:ext cx="2667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exemple ...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152400" y="5486400"/>
            <a:ext cx="4038600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Treball d’Eduard Cámara,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tutoritzat per Mercè Del Barrio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52400"/>
            <a:ext cx="4630737" cy="65532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0"/>
            <a:ext cx="5329237" cy="68580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4" name="Google Shape;194;p23"/>
          <p:cNvSpPr txBox="1"/>
          <p:nvPr/>
        </p:nvSpPr>
        <p:spPr>
          <a:xfrm>
            <a:off x="381000" y="457200"/>
            <a:ext cx="297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Plantejament de problemes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304800" y="4038600"/>
            <a:ext cx="2514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Formulació d’hipòtesis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90487"/>
            <a:ext cx="4794250" cy="6767512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1" name="Google Shape;201;p24"/>
          <p:cNvSpPr txBox="1"/>
          <p:nvPr/>
        </p:nvSpPr>
        <p:spPr>
          <a:xfrm>
            <a:off x="381000" y="457200"/>
            <a:ext cx="2667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Metodologies ...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457200" y="228600"/>
            <a:ext cx="8077200" cy="48895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2. TREBALL DESCRIPTIU O DE CATALOGACIÓ</a:t>
            </a:r>
            <a:endParaRPr/>
          </a:p>
        </p:txBody>
      </p:sp>
      <p:graphicFrame>
        <p:nvGraphicFramePr>
          <p:cNvPr id="207" name="Google Shape;207;p25"/>
          <p:cNvGraphicFramePr/>
          <p:nvPr/>
        </p:nvGraphicFramePr>
        <p:xfrm>
          <a:off x="457200" y="1066800"/>
          <a:ext cx="8153400" cy="529906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Què? Com?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Recollida sistemàtica de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Anàlisi i ordenació de les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Detecció de regularitats 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Establir generalitzacions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Adequació o refutació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Macromicets del litoral de Gavà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Estudi de les aus d’un femer de Calamocha (Teruel)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tribus urbanes a l’institut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Els antropònims a l’institut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Confecció d’un herbari d’una zona determinada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457200" y="381000"/>
            <a:ext cx="8229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PROCÉS EN UN TR DESCRIPTIU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533400" y="12954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Preparar un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model d’anàlisi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(definir el conceptes i 	els indicadors o variables que es volen 	analitzar) o fitxa de catalogació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533400" y="2590800"/>
            <a:ext cx="79248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Determinar l’objecte o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població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observar: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-totalitat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-mostra representativa (500 – 345; 3% error)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533400" y="4572000"/>
            <a:ext cx="76200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Tipus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d’observació: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directa (fer una guia d’observació)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enquesta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"/>
            <a:ext cx="497205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5638800" y="4876800"/>
            <a:ext cx="32766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Lara Rossell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M. Teresa Quintillà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2006-07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5715000" y="457200"/>
            <a:ext cx="2971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exemple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860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3429000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/>
        </p:nvSpPr>
        <p:spPr>
          <a:xfrm>
            <a:off x="762000" y="533400"/>
            <a:ext cx="7696200" cy="787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400"/>
              <a:buFont typeface="Arial Black"/>
              <a:buNone/>
            </a:pPr>
            <a:r>
              <a:rPr lang="en-US" sz="44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II. Per què el TR?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914400" y="1447800"/>
            <a:ext cx="7924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S’ha de tenir aprovat per superar el Batx</a:t>
            </a: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914400" y="2133600"/>
            <a:ext cx="80772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Afavoreix la teva iniciativa personal i et dóna la possibilitat d’escollir una part del teu currículum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914400" y="3733800"/>
            <a:ext cx="82296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Desenvolupa la teva capacitat per plantejar-te preguntes, imaginar respostes, resoldre problemes i dissenyar estratègies</a:t>
            </a:r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838200" y="5410200"/>
            <a:ext cx="7848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T’empeny a defensar i explicar de forma clara la teva recerca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457200" y="381000"/>
            <a:ext cx="8305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57200" y="304800"/>
            <a:ext cx="8229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3. TREBALL COMPARATIU</a:t>
            </a:r>
            <a:endParaRPr/>
          </a:p>
        </p:txBody>
      </p:sp>
      <p:graphicFrame>
        <p:nvGraphicFramePr>
          <p:cNvPr id="249" name="Google Shape;249;p31"/>
          <p:cNvGraphicFramePr/>
          <p:nvPr/>
        </p:nvGraphicFramePr>
        <p:xfrm>
          <a:off x="381000" y="1447800"/>
          <a:ext cx="8382000" cy="515556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Quines semblances o diferències?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Determinar els criteris de la comparació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Observació directa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Fitxa de comparació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Buidat de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Establir relacions  entre els elements comparats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Comparació d’una novel·la amb la seva adapt. al cinema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L'escola republicana i l’escola franquista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Dues visions de la guerra civil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etc.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/>
        </p:nvSpPr>
        <p:spPr>
          <a:xfrm>
            <a:off x="533400" y="304800"/>
            <a:ext cx="7620000" cy="52318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 dirty="0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IV. ESTUDI DE CAS</a:t>
            </a:r>
            <a:endParaRPr dirty="0"/>
          </a:p>
        </p:txBody>
      </p:sp>
      <p:graphicFrame>
        <p:nvGraphicFramePr>
          <p:cNvPr id="255" name="Google Shape;255;p32"/>
          <p:cNvGraphicFramePr/>
          <p:nvPr>
            <p:extLst>
              <p:ext uri="{D42A27DB-BD31-4B8C-83A1-F6EECF244321}">
                <p14:modId xmlns:p14="http://schemas.microsoft.com/office/powerpoint/2010/main" val="607836088"/>
              </p:ext>
            </p:extLst>
          </p:nvPr>
        </p:nvGraphicFramePr>
        <p:xfrm>
          <a:off x="381000" y="1676400"/>
          <a:ext cx="8382000" cy="453071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 és/era?   Com es viu/ es va viure?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Tècniques qualitatives de recerca: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L’observació participant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L’entrevista focalitzada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L’entrevista en profunditat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història de vida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d’una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associació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local, ...</a:t>
                      </a:r>
                      <a:endParaRPr dirty="0"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dones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guerra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civil</a:t>
                      </a:r>
                      <a:endParaRPr dirty="0"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L’escola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meus pares</a:t>
                      </a:r>
                      <a:endParaRPr dirty="0"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gris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violeta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el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feminisme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</a:t>
                      </a:r>
                      <a:r>
                        <a:rPr lang="en-US" sz="1800" b="1" i="1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transició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Lleida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381000" y="2438400"/>
            <a:ext cx="8229600" cy="150336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ELEMENTS ESSENCIALS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EN TOT TR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/>
        </p:nvSpPr>
        <p:spPr>
          <a:xfrm>
            <a:off x="609600" y="1371600"/>
            <a:ext cx="7467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diari en el qual has d’anotar tots els avenços i incidents produïts durant el procés de recerca</a:t>
            </a:r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609600" y="457200"/>
            <a:ext cx="62484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EL DIARI DE RECERCA</a:t>
            </a:r>
            <a:endParaRPr/>
          </a:p>
        </p:txBody>
      </p:sp>
      <p:pic>
        <p:nvPicPr>
          <p:cNvPr id="267" name="Google Shape;2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352800"/>
            <a:ext cx="4221162" cy="3168650"/>
          </a:xfrm>
          <a:prstGeom prst="rect">
            <a:avLst/>
          </a:prstGeom>
          <a:noFill/>
          <a:ln w="3175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/>
        </p:nvSpPr>
        <p:spPr>
          <a:xfrm>
            <a:off x="304800" y="1676400"/>
            <a:ext cx="8610600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imprescindible el maneig i domini de: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teòrics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marc teòric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A40C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tècnics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fonts d’informació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				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recollida i 								tractament de la informació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762000" y="381000"/>
            <a:ext cx="8001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línies generals, en tota recerca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762000" y="14478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Quin és l’estat de la qüestió?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838200" y="304800"/>
            <a:ext cx="74676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A. EL MARC TEÒRIC</a:t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685800" y="4800600"/>
            <a:ext cx="8229600" cy="121920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situar-me en el tema i dominar els conceptes fonamentals que em permetran interpretar les dades obtingudes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762000" y="3657600"/>
            <a:ext cx="8153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Quines teories o conceptes previs he de 	dominar per emprendre la recerca?</a:t>
            </a: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914400" y="2133600"/>
            <a:ext cx="7620000" cy="48895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Què s’ha dit i/o escrit sobre el tema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/>
        </p:nvSpPr>
        <p:spPr>
          <a:xfrm>
            <a:off x="838200" y="152400"/>
            <a:ext cx="80772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B. LES FONTS D’INFORMACIÓ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838200" y="990600"/>
            <a:ext cx="7162800" cy="16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Tipus de fonts: </a:t>
            </a:r>
            <a:endParaRPr/>
          </a:p>
          <a:p>
            <a:pPr marL="1828800" marR="0" lvl="4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primàries </a:t>
            </a:r>
            <a:endParaRPr/>
          </a:p>
          <a:p>
            <a:pPr marL="1828800" marR="0" lvl="4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secundàries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838200" y="2743200"/>
            <a:ext cx="6858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Fonts d’informació: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2209800" y="3429000"/>
            <a:ext cx="6477000" cy="317182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bibliogràfica (textos lit., històrics, filosòfics)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oral (entrevistes, enquestes)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documental (arxius, hemeroteca)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artística (pintura, escultura, música, arquitectura)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periodística (premsa, ràdio, tv)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experiments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/>
        </p:nvSpPr>
        <p:spPr>
          <a:xfrm>
            <a:off x="304800" y="457200"/>
            <a:ext cx="8610600" cy="9779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TÈCNIQUES MÉS HABITUALS DE TRACTAMENT DE LA INFORMACIÓ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381000" y="1676400"/>
            <a:ext cx="5105400" cy="42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 de fitxes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qüestionari / enquesta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L’entrevista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L’observació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Anàlisi estadística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 de gràfics i taules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Confecció de catàlegs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Disseny d’un experiment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/>
        </p:nvSpPr>
        <p:spPr>
          <a:xfrm>
            <a:off x="533400" y="457200"/>
            <a:ext cx="8458200" cy="9779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AVALUACIÓ DE RESULTATS I CONCLUSIONS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533400" y="1981200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I. TREBALL DE SÍNTESI</a:t>
            </a: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609600" y="3657600"/>
            <a:ext cx="80772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609600" y="2743200"/>
            <a:ext cx="82296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arribat l'hora d‘ 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interpretar les dades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obtingudes i treure conclusions (identificar regularitats, correlacions entre variables, relacions causa-efecte),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explicar els resultats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tenint en compte els coneixements teòrics i la bibliografia consultada 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suggerir aplicacions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dels resultats obtinguts 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o propostes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a continuar la recerca.</a:t>
            </a:r>
            <a:b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/>
        </p:nvSpPr>
        <p:spPr>
          <a:xfrm>
            <a:off x="609600" y="2286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II. AUTOAVALUACIÓ</a:t>
            </a:r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533400" y="990600"/>
            <a:ext cx="8229600" cy="5232161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capacitat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d'organització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càlcul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del temps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necessari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per a les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diverses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fases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activitats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l'elecció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 variables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previsió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 materials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instal·lacions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utilitzar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preparació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 materials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necessaris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programació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visites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entrevistes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, etc.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els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problemes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econòmics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tirar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endavant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recerca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relació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el tutor o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tutora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persones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enquestades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b="1" i="0" u="none" dirty="0" err="1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entrevistades</a:t>
            </a:r>
            <a:r>
              <a:rPr lang="en-US" sz="2400" b="1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, ...</a:t>
            </a:r>
            <a:r>
              <a:rPr lang="en-US" sz="2400" b="0" i="0" u="none" dirty="0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/>
        </p:nvSpPr>
        <p:spPr>
          <a:xfrm>
            <a:off x="762000" y="304800"/>
            <a:ext cx="77724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 què fer recerca al Batx?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457200" y="1600200"/>
            <a:ext cx="83058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majoria dels descobriments 	científics foren imaginats abans dels 	25 anys </a:t>
            </a:r>
            <a:endParaRPr/>
          </a:p>
        </p:txBody>
      </p:sp>
      <p:sp>
        <p:nvSpPr>
          <p:cNvPr id="48" name="Google Shape;48;p5"/>
          <p:cNvSpPr txBox="1"/>
          <p:nvPr/>
        </p:nvSpPr>
        <p:spPr>
          <a:xfrm>
            <a:off x="457200" y="32004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grans descobriments són fruit del 	pensament divergent</a:t>
            </a:r>
            <a:endParaRPr/>
          </a:p>
        </p:txBody>
      </p:sp>
      <p:sp>
        <p:nvSpPr>
          <p:cNvPr id="49" name="Google Shape;49;p5"/>
          <p:cNvSpPr txBox="1"/>
          <p:nvPr/>
        </p:nvSpPr>
        <p:spPr>
          <a:xfrm>
            <a:off x="457200" y="4724400"/>
            <a:ext cx="83820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a un gran avenç científic són 	necessàries milions de petites 	investigacions anònimes</a:t>
            </a: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28600"/>
            <a:ext cx="2789237" cy="39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52400"/>
            <a:ext cx="2971800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429000"/>
            <a:ext cx="2752725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810000"/>
            <a:ext cx="40132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7400" y="1676400"/>
            <a:ext cx="4876800" cy="3706812"/>
          </a:xfrm>
          <a:prstGeom prst="rect">
            <a:avLst/>
          </a:prstGeom>
          <a:noFill/>
          <a:ln w="508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609600" y="1600200"/>
            <a:ext cx="7848600" cy="484822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he fet?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(recull i presentació dels resultants obtinguts)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què és important o significatiu allò que he trobat o aconseguit?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pogut respondre satisfactòriament la pregunta inicial?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assolit els objectius que em proposava?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 on he arribat?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què?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Quins obstacles i problemes he trobat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m’ha fallat?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 podria prosseguir o millorar el treball fet?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he après amb aquest treball?</a:t>
            </a:r>
            <a:endParaRPr/>
          </a:p>
        </p:txBody>
      </p:sp>
      <p:sp>
        <p:nvSpPr>
          <p:cNvPr id="316" name="Google Shape;316;p41"/>
          <p:cNvSpPr txBox="1"/>
          <p:nvPr/>
        </p:nvSpPr>
        <p:spPr>
          <a:xfrm>
            <a:off x="381000" y="381000"/>
            <a:ext cx="8229600" cy="8858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GUIA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 A L’AVALUACIÓ I EXTRACCIÓ DE CONCLUSIONS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/>
        </p:nvSpPr>
        <p:spPr>
          <a:xfrm>
            <a:off x="762000" y="457200"/>
            <a:ext cx="7848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LA REDACCIÓ DE LA MEMÒRIA</a:t>
            </a:r>
            <a:endParaRPr/>
          </a:p>
        </p:txBody>
      </p:sp>
      <p:sp>
        <p:nvSpPr>
          <p:cNvPr id="322" name="Google Shape;322;p42"/>
          <p:cNvSpPr txBox="1"/>
          <p:nvPr/>
        </p:nvSpPr>
        <p:spPr>
          <a:xfrm>
            <a:off x="762000" y="1295400"/>
            <a:ext cx="7772400" cy="42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 general clara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Bona redacció (correcció lingüística)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Prèviament, elaborar un guió: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repassar tots els materials per tal de fixar 		l’objectiu del TR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confegir un quadre sinòptic amb les parts 	del TR (cada part amb un títol i numeració)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elaboració estructurada de cada part o 	capítol.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/>
          <p:nvPr/>
        </p:nvSpPr>
        <p:spPr>
          <a:xfrm>
            <a:off x="533400" y="304800"/>
            <a:ext cx="80772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ESTRUCTURA DE LA MEMÒRIA</a:t>
            </a:r>
            <a:endParaRPr/>
          </a:p>
        </p:txBody>
      </p:sp>
      <p:sp>
        <p:nvSpPr>
          <p:cNvPr id="328" name="Google Shape;328;p43"/>
          <p:cNvSpPr txBox="1"/>
          <p:nvPr/>
        </p:nvSpPr>
        <p:spPr>
          <a:xfrm>
            <a:off x="611187" y="1196975"/>
            <a:ext cx="8229600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Coberta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portada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Agraïments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optatiu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Índex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Desenvolupament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cos del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treball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Annexos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optatiu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90500"/>
            <a:ext cx="457835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228600" y="4953000"/>
            <a:ext cx="38100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Alumna: Núria Pujol Moliné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533400" y="533400"/>
            <a:ext cx="83058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 dirty="0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COM ES FA UNA EXPOSICIÓ?</a:t>
            </a:r>
            <a:endParaRPr dirty="0"/>
          </a:p>
        </p:txBody>
      </p:sp>
      <p:sp>
        <p:nvSpPr>
          <p:cNvPr id="340" name="Google Shape;340;p45"/>
          <p:cNvSpPr txBox="1"/>
          <p:nvPr/>
        </p:nvSpPr>
        <p:spPr>
          <a:xfrm>
            <a:off x="762000" y="2590800"/>
            <a:ext cx="2438400" cy="244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lanifica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repara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ractica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resenta</a:t>
            </a:r>
            <a:endParaRPr/>
          </a:p>
        </p:txBody>
      </p:sp>
      <p:sp>
        <p:nvSpPr>
          <p:cNvPr id="341" name="Google Shape;341;p45"/>
          <p:cNvSpPr txBox="1"/>
          <p:nvPr/>
        </p:nvSpPr>
        <p:spPr>
          <a:xfrm>
            <a:off x="2819400" y="1447800"/>
            <a:ext cx="3124200" cy="67310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les 4 pes</a:t>
            </a:r>
            <a:endParaRPr/>
          </a:p>
        </p:txBody>
      </p:sp>
      <p:pic>
        <p:nvPicPr>
          <p:cNvPr id="342" name="Google Shape;3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819400"/>
            <a:ext cx="4314825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76200"/>
            <a:ext cx="4741862" cy="67056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8" name="Google Shape;348;p46"/>
          <p:cNvSpPr txBox="1"/>
          <p:nvPr/>
        </p:nvSpPr>
        <p:spPr>
          <a:xfrm>
            <a:off x="152400" y="4724400"/>
            <a:ext cx="37338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Alumna: Alba Samarra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Mercè Del Barrio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76200"/>
            <a:ext cx="4343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/>
        </p:nvSpPr>
        <p:spPr>
          <a:xfrm>
            <a:off x="152400" y="4267200"/>
            <a:ext cx="36576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pòster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Alba Samarra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Mercè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Barrio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5181600" y="64008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Exporecerca 2007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/>
          <p:nvPr/>
        </p:nvSpPr>
        <p:spPr>
          <a:xfrm>
            <a:off x="990600" y="60960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57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 txBox="1"/>
          <p:nvPr/>
        </p:nvSpPr>
        <p:spPr>
          <a:xfrm>
            <a:off x="5181600" y="5486400"/>
            <a:ext cx="39624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Autor: Víctor Lacasa Mesa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76200"/>
            <a:ext cx="4860925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0"/>
          <p:cNvSpPr txBox="1"/>
          <p:nvPr/>
        </p:nvSpPr>
        <p:spPr>
          <a:xfrm>
            <a:off x="228600" y="4876800"/>
            <a:ext cx="35814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Autor: Antoni Jauset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2006-07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/>
        </p:nvSpPr>
        <p:spPr>
          <a:xfrm>
            <a:off x="609600" y="228600"/>
            <a:ext cx="8077200" cy="6667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Avantatges de fer el TR</a:t>
            </a:r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33400" y="15240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aproximació a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àmbits d’estudi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no tindríes ocasió 	de conèixer d’altra manera (si no t’obliguessin)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457200" y="3048000"/>
            <a:ext cx="85344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 al maneig de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procediments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et seran 	útils en la teva carrera acadèmica posterior 	(universitat) o laboral</a:t>
            </a:r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457200" y="4724400"/>
            <a:ext cx="82296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coneixement de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(programes informàtics, 	documentació, fonts secundàries o primàries, 	etc) que d’altra manera no usaries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/>
          <p:nvPr/>
        </p:nvSpPr>
        <p:spPr>
          <a:xfrm>
            <a:off x="762000" y="2209800"/>
            <a:ext cx="7772400" cy="122237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El que sabem és una gota d’aigua;   el que ignorem és tot un oceà</a:t>
            </a:r>
            <a:endParaRPr/>
          </a:p>
        </p:txBody>
      </p:sp>
      <p:sp>
        <p:nvSpPr>
          <p:cNvPr id="379" name="Google Shape;379;p51"/>
          <p:cNvSpPr txBox="1"/>
          <p:nvPr/>
        </p:nvSpPr>
        <p:spPr>
          <a:xfrm>
            <a:off x="3733800" y="4191000"/>
            <a:ext cx="5105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Isaac Newton (1642-1727) matemàtic i físic britànic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/>
        </p:nvSpPr>
        <p:spPr>
          <a:xfrm>
            <a:off x="914400" y="762000"/>
            <a:ext cx="7696200" cy="727075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000"/>
              <a:buFont typeface="Arial Black"/>
              <a:buNone/>
            </a:pPr>
            <a:r>
              <a:rPr lang="en-US" sz="40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III. Organització de centre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914400" y="1828800"/>
            <a:ext cx="777240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Proposta de temes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Organització de tutories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Establiment de calendari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 Criteris d’avaluació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/>
        </p:nvSpPr>
        <p:spPr>
          <a:xfrm>
            <a:off x="685800" y="304800"/>
            <a:ext cx="8153400" cy="6667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IV. Procés a seguir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685800" y="1066800"/>
            <a:ext cx="8153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5" name="Google Shape;75;p8"/>
          <p:cNvGraphicFramePr/>
          <p:nvPr>
            <p:extLst>
              <p:ext uri="{D42A27DB-BD31-4B8C-83A1-F6EECF244321}">
                <p14:modId xmlns:p14="http://schemas.microsoft.com/office/powerpoint/2010/main" val="2604564264"/>
              </p:ext>
            </p:extLst>
          </p:nvPr>
        </p:nvGraphicFramePr>
        <p:xfrm>
          <a:off x="381000" y="1752600"/>
          <a:ext cx="8534375" cy="490188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Tenir 1 idea /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triar 1 tema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basant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Interessos personals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Proposta profes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Fer una exploració inicial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basada</a:t>
                      </a: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bibliogràfica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expertes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Definir la qüestió a investigar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una </a:t>
                      </a:r>
                      <a:r>
                        <a:rPr lang="en-US" sz="1800" b="1" i="0" u="none" strike="noStrike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hipòtesi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-se un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objectiu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Planificar la recerca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relacionar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accions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Temporitzar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-les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Preveure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necessitats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Google Shape;76;p8"/>
          <p:cNvSpPr txBox="1"/>
          <p:nvPr/>
        </p:nvSpPr>
        <p:spPr>
          <a:xfrm>
            <a:off x="1219200" y="990600"/>
            <a:ext cx="6248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A. Fase pre-experimental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9"/>
          <p:cNvGraphicFramePr/>
          <p:nvPr>
            <p:extLst>
              <p:ext uri="{D42A27DB-BD31-4B8C-83A1-F6EECF244321}">
                <p14:modId xmlns:p14="http://schemas.microsoft.com/office/powerpoint/2010/main" val="3799606263"/>
              </p:ext>
            </p:extLst>
          </p:nvPr>
        </p:nvGraphicFramePr>
        <p:xfrm>
          <a:off x="381000" y="914400"/>
          <a:ext cx="8534375" cy="163035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 strike="noStrike" cap="none">
                        <a:solidFill>
                          <a:srgbClr val="D40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Recollida de dades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basada</a:t>
                      </a: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Recerca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bibliogràfica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camp: experiments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enquestes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entrevistes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Google Shape;82;p9"/>
          <p:cNvSpPr txBox="1"/>
          <p:nvPr/>
        </p:nvSpPr>
        <p:spPr>
          <a:xfrm>
            <a:off x="533400" y="228600"/>
            <a:ext cx="7924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B. Fase experimental</a:t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819400"/>
            <a:ext cx="36576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200400"/>
            <a:ext cx="3236912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3505200"/>
            <a:ext cx="22764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10"/>
          <p:cNvGraphicFramePr/>
          <p:nvPr>
            <p:extLst>
              <p:ext uri="{D42A27DB-BD31-4B8C-83A1-F6EECF244321}">
                <p14:modId xmlns:p14="http://schemas.microsoft.com/office/powerpoint/2010/main" val="966457546"/>
              </p:ext>
            </p:extLst>
          </p:nvPr>
        </p:nvGraphicFramePr>
        <p:xfrm>
          <a:off x="381000" y="1066800"/>
          <a:ext cx="8534375" cy="3901755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Organitzar les dades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-per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mitjà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Bases de dades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Taules, quadres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Gràfics, esquemes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Interpretar les dades i treure’n conclusions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Identificar constants, correlacions, lleis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Identificar possibles relacions causa-efecte, ...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Explicar els resultats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basant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bibliografia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consultada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coneixements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teòrics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Google Shape;91;p10"/>
          <p:cNvSpPr txBox="1"/>
          <p:nvPr/>
        </p:nvSpPr>
        <p:spPr>
          <a:xfrm>
            <a:off x="381000" y="228600"/>
            <a:ext cx="8458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C. Fase post-experimental</a:t>
            </a:r>
            <a:endParaRPr/>
          </a:p>
        </p:txBody>
      </p:sp>
      <p:graphicFrame>
        <p:nvGraphicFramePr>
          <p:cNvPr id="92" name="Google Shape;92;p10"/>
          <p:cNvGraphicFramePr/>
          <p:nvPr>
            <p:extLst>
              <p:ext uri="{D42A27DB-BD31-4B8C-83A1-F6EECF244321}">
                <p14:modId xmlns:p14="http://schemas.microsoft.com/office/powerpoint/2010/main" val="2960157860"/>
              </p:ext>
            </p:extLst>
          </p:nvPr>
        </p:nvGraphicFramePr>
        <p:xfrm>
          <a:off x="381000" y="4968555"/>
          <a:ext cx="8534375" cy="146305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90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Redacció de la memòria/informe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Seguir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estructura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pautada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justificació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metodologia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cos, conclusions,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bibliografia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annexos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">
      <a:dk1>
        <a:srgbClr val="5200A4"/>
      </a:dk1>
      <a:lt1>
        <a:srgbClr val="FFD72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D72F"/>
      </a:accent3>
      <a:accent4>
        <a:srgbClr val="00CC99"/>
      </a:accent4>
      <a:accent5>
        <a:srgbClr val="3333CC"/>
      </a:accent5>
      <a:accent6>
        <a:srgbClr val="FFD72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2034</Words>
  <Application>Microsoft Office PowerPoint</Application>
  <PresentationFormat>Presentación en pantalla (4:3)</PresentationFormat>
  <Paragraphs>335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Times New Roman</vt:lpstr>
      <vt:lpstr>Arial</vt:lpstr>
      <vt:lpstr>Comic Sans MS</vt:lpstr>
      <vt:lpstr>Noto Sans Symbols</vt:lpstr>
      <vt:lpstr>Arial Black</vt:lpstr>
      <vt:lpstr>Palatino Linotype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teresa&amp;jordi</dc:creator>
  <cp:lastModifiedBy>Quintilla Zanuy, M. Teresa</cp:lastModifiedBy>
  <cp:revision>3</cp:revision>
  <dcterms:created xsi:type="dcterms:W3CDTF">2007-12-27T18:49:14Z</dcterms:created>
  <dcterms:modified xsi:type="dcterms:W3CDTF">2026-02-04T21:46:41Z</dcterms:modified>
</cp:coreProperties>
</file>